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2" r:id="rId5"/>
    <p:sldId id="263" r:id="rId6"/>
    <p:sldId id="264" r:id="rId7"/>
    <p:sldId id="281" r:id="rId8"/>
    <p:sldId id="266" r:id="rId9"/>
    <p:sldId id="267" r:id="rId10"/>
    <p:sldId id="268" r:id="rId11"/>
    <p:sldId id="269" r:id="rId12"/>
    <p:sldId id="270" r:id="rId13"/>
    <p:sldId id="271" r:id="rId14"/>
    <p:sldId id="282" r:id="rId15"/>
    <p:sldId id="283" r:id="rId16"/>
    <p:sldId id="284" r:id="rId17"/>
    <p:sldId id="285" r:id="rId18"/>
    <p:sldId id="286" r:id="rId19"/>
    <p:sldId id="287" r:id="rId20"/>
    <p:sldId id="288" r:id="rId21"/>
    <p:sldId id="289" r:id="rId22"/>
    <p:sldId id="290" r:id="rId23"/>
    <p:sldId id="291" r:id="rId24"/>
    <p:sldId id="292" r:id="rId25"/>
    <p:sldId id="272" r:id="rId26"/>
    <p:sldId id="273" r:id="rId27"/>
    <p:sldId id="274" r:id="rId28"/>
    <p:sldId id="275" r:id="rId29"/>
    <p:sldId id="276" r:id="rId30"/>
    <p:sldId id="277" r:id="rId31"/>
    <p:sldId id="278" r:id="rId32"/>
    <p:sldId id="293" r:id="rId33"/>
    <p:sldId id="294" r:id="rId34"/>
    <p:sldId id="279" r:id="rId35"/>
    <p:sldId id="280" r:id="rId36"/>
    <p:sldId id="295" r:id="rId37"/>
    <p:sldId id="296" r:id="rId38"/>
    <p:sldId id="297" r:id="rId39"/>
    <p:sldId id="298" r:id="rId40"/>
    <p:sldId id="299" r:id="rId41"/>
    <p:sldId id="300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5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>
            <a:normAutofit/>
          </a:bodyPr>
          <a:lstStyle/>
          <a:p>
            <a:pPr lvl="0"/>
            <a:endParaRPr lang="ar-IQ" noProof="0" smtClean="0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3F9197-A039-4288-B549-6CB57B9215F9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file:///H:\POWER\G%20403\Lecture%201.pptx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7772400" cy="1470025"/>
          </a:xfrm>
        </p:spPr>
        <p:txBody>
          <a:bodyPr>
            <a:noAutofit/>
          </a:bodyPr>
          <a:lstStyle/>
          <a:p>
            <a:r>
              <a:rPr lang="en-US" sz="4800" b="1" dirty="0" smtClean="0"/>
              <a:t>Subsurface Geology &amp; Well logging</a:t>
            </a:r>
            <a:endParaRPr lang="ar-IQ" sz="48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2362200"/>
            <a:ext cx="6781800" cy="3733800"/>
          </a:xfrm>
        </p:spPr>
        <p:txBody>
          <a:bodyPr/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Assistant Professor Dr. Muwafaq Fadhil Al-Shahwan</a:t>
            </a:r>
          </a:p>
          <a:p>
            <a:r>
              <a:rPr lang="en-US" b="1" dirty="0" smtClean="0">
                <a:solidFill>
                  <a:schemeClr val="tx2"/>
                </a:solidFill>
              </a:rPr>
              <a:t>Department of Geology, College of Science, Basrah University</a:t>
            </a:r>
            <a:endParaRPr lang="ar-IQ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acc\Desktop\capturem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88" y="0"/>
            <a:ext cx="7429500" cy="666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476375" y="620713"/>
            <a:ext cx="6477000" cy="5715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Grp="1" noChangeAspect="1" noChangeArrowheads="1"/>
          </p:cNvPicPr>
          <p:nvPr>
            <p:ph type="title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90800" y="188913"/>
            <a:ext cx="2409825" cy="360362"/>
          </a:xfrm>
          <a:noFill/>
        </p:spPr>
      </p:pic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395288" y="692150"/>
            <a:ext cx="8105775" cy="5594350"/>
          </a:xfrm>
        </p:spPr>
        <p:txBody>
          <a:bodyPr>
            <a:normAutofit fontScale="92500" lnSpcReduction="10000"/>
          </a:bodyPr>
          <a:lstStyle/>
          <a:p>
            <a:pPr algn="l" rtl="0" eaLnBrk="1" hangingPunct="1">
              <a:lnSpc>
                <a:spcPct val="90000"/>
              </a:lnSpc>
              <a:buFont typeface="Wingdings" pitchFamily="2" charset="2"/>
              <a:buChar char="Ø"/>
            </a:pPr>
            <a:endParaRPr lang="en-US" sz="1200" smtClean="0">
              <a:cs typeface="Majalla UI"/>
            </a:endParaRPr>
          </a:p>
          <a:p>
            <a:pPr algn="l" rtl="0" eaLnBrk="1" hangingPunct="1">
              <a:lnSpc>
                <a:spcPct val="90000"/>
              </a:lnSpc>
              <a:buFont typeface="Wingdings" pitchFamily="2" charset="2"/>
              <a:buChar char="Ø"/>
            </a:pPr>
            <a:endParaRPr lang="en-US" sz="1200" smtClean="0">
              <a:cs typeface="Majalla UI"/>
            </a:endParaRPr>
          </a:p>
          <a:p>
            <a:pPr algn="l" rtl="0" eaLnBrk="1" hangingPunct="1">
              <a:lnSpc>
                <a:spcPct val="90000"/>
              </a:lnSpc>
            </a:pPr>
            <a:r>
              <a:rPr lang="en-US" sz="2800" smtClean="0">
                <a:cs typeface="Majalla UI"/>
              </a:rPr>
              <a:t>depth to lithological boundaries</a:t>
            </a:r>
          </a:p>
          <a:p>
            <a:pPr algn="l" rtl="0" eaLnBrk="1" hangingPunct="1">
              <a:lnSpc>
                <a:spcPct val="90000"/>
              </a:lnSpc>
            </a:pPr>
            <a:r>
              <a:rPr lang="en-US" sz="2800" smtClean="0">
                <a:cs typeface="Majalla UI"/>
              </a:rPr>
              <a:t>lithology identification</a:t>
            </a:r>
          </a:p>
          <a:p>
            <a:pPr algn="l" rtl="0" eaLnBrk="1" hangingPunct="1">
              <a:lnSpc>
                <a:spcPct val="90000"/>
              </a:lnSpc>
            </a:pPr>
            <a:r>
              <a:rPr lang="en-US" sz="2800" smtClean="0">
                <a:cs typeface="Majalla UI"/>
              </a:rPr>
              <a:t> Depositional Environment</a:t>
            </a:r>
          </a:p>
          <a:p>
            <a:pPr algn="l" rtl="0" eaLnBrk="1" hangingPunct="1">
              <a:lnSpc>
                <a:spcPct val="90000"/>
              </a:lnSpc>
            </a:pPr>
            <a:r>
              <a:rPr lang="en-US" sz="2800" smtClean="0">
                <a:cs typeface="Majalla UI"/>
              </a:rPr>
              <a:t> inter-borehole correlation</a:t>
            </a:r>
          </a:p>
          <a:p>
            <a:pPr algn="l" rtl="0" eaLnBrk="1" hangingPunct="1">
              <a:lnSpc>
                <a:spcPct val="90000"/>
              </a:lnSpc>
            </a:pPr>
            <a:r>
              <a:rPr lang="en-US" sz="2800" smtClean="0">
                <a:cs typeface="Majalla UI"/>
              </a:rPr>
              <a:t> structure mapping</a:t>
            </a:r>
          </a:p>
          <a:p>
            <a:pPr algn="l" rtl="0" eaLnBrk="1" hangingPunct="1">
              <a:lnSpc>
                <a:spcPct val="90000"/>
              </a:lnSpc>
            </a:pPr>
            <a:r>
              <a:rPr lang="en-US" sz="2800" smtClean="0">
                <a:cs typeface="Majalla UI"/>
              </a:rPr>
              <a:t> dip determination.</a:t>
            </a:r>
          </a:p>
          <a:p>
            <a:pPr algn="l" rtl="0" eaLnBrk="1" hangingPunct="1">
              <a:lnSpc>
                <a:spcPct val="90000"/>
              </a:lnSpc>
            </a:pPr>
            <a:r>
              <a:rPr lang="en-US" sz="2800" smtClean="0">
                <a:cs typeface="Majalla UI"/>
              </a:rPr>
              <a:t>fracture frequency</a:t>
            </a:r>
          </a:p>
          <a:p>
            <a:pPr algn="l" rtl="0" eaLnBrk="1" hangingPunct="1">
              <a:lnSpc>
                <a:spcPct val="90000"/>
              </a:lnSpc>
            </a:pPr>
            <a:r>
              <a:rPr lang="en-US" sz="2800" smtClean="0">
                <a:cs typeface="Majalla UI"/>
              </a:rPr>
              <a:t> </a:t>
            </a:r>
            <a:r>
              <a:rPr lang="en-US" sz="2800" b="1" smtClean="0">
                <a:cs typeface="Majalla UI"/>
              </a:rPr>
              <a:t>porosity, and fluid saturation (Sw &amp;Sh).</a:t>
            </a:r>
          </a:p>
          <a:p>
            <a:pPr algn="l" rtl="0" eaLnBrk="1" hangingPunct="1">
              <a:lnSpc>
                <a:spcPct val="90000"/>
              </a:lnSpc>
            </a:pPr>
            <a:r>
              <a:rPr lang="en-US" sz="2800" smtClean="0">
                <a:cs typeface="Majalla UI"/>
              </a:rPr>
              <a:t> fluid salinity</a:t>
            </a:r>
          </a:p>
          <a:p>
            <a:pPr algn="l" rtl="0" eaLnBrk="1" hangingPunct="1">
              <a:lnSpc>
                <a:spcPct val="90000"/>
              </a:lnSpc>
            </a:pPr>
            <a:r>
              <a:rPr lang="en-US" sz="2800" smtClean="0">
                <a:cs typeface="Majalla UI"/>
              </a:rPr>
              <a:t>Hydrocarbon Bearing zones</a:t>
            </a:r>
          </a:p>
          <a:p>
            <a:pPr algn="l" rtl="0" eaLnBrk="1" hangingPunct="1">
              <a:lnSpc>
                <a:spcPct val="90000"/>
              </a:lnSpc>
              <a:buFontTx/>
              <a:buNone/>
            </a:pPr>
            <a:r>
              <a:rPr lang="en-US" sz="2000" smtClean="0">
                <a:cs typeface="Majalla UI"/>
              </a:rPr>
              <a:t> </a:t>
            </a:r>
          </a:p>
          <a:p>
            <a:pPr algn="l" rtl="0" eaLnBrk="1" hangingPunct="1">
              <a:lnSpc>
                <a:spcPct val="90000"/>
              </a:lnSpc>
            </a:pPr>
            <a:endParaRPr lang="en-US" sz="2000" smtClean="0">
              <a:cs typeface="Majalla UI"/>
            </a:endParaRPr>
          </a:p>
          <a:p>
            <a:pPr algn="l" rtl="0" eaLnBrk="1" hangingPunct="1">
              <a:lnSpc>
                <a:spcPct val="90000"/>
              </a:lnSpc>
              <a:buFontTx/>
              <a:buNone/>
            </a:pPr>
            <a:r>
              <a:rPr lang="en-US" sz="2000" smtClean="0">
                <a:cs typeface="Majalla UI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ChangeArrowheads="1"/>
          </p:cNvSpPr>
          <p:nvPr/>
        </p:nvSpPr>
        <p:spPr bwMode="auto">
          <a:xfrm>
            <a:off x="250825" y="1989138"/>
            <a:ext cx="8064500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/>
            <a:r>
              <a:rPr kumimoji="1" lang="en-US" sz="3600"/>
              <a:t>- Nature of drilling mud;</a:t>
            </a:r>
          </a:p>
          <a:p>
            <a:pPr algn="l" rtl="0"/>
            <a:r>
              <a:rPr kumimoji="1" lang="en-US" sz="3600"/>
              <a:t>- Porosity &amp; Permeability;</a:t>
            </a:r>
          </a:p>
          <a:p>
            <a:pPr algn="l" rtl="0"/>
            <a:r>
              <a:rPr kumimoji="1" lang="en-US" sz="3600"/>
              <a:t>- Nature of pore fluids;</a:t>
            </a:r>
          </a:p>
          <a:p>
            <a:pPr algn="l" rtl="0"/>
            <a:r>
              <a:rPr kumimoji="1" lang="en-US" sz="3600"/>
              <a:t>- Lithology</a:t>
            </a:r>
          </a:p>
        </p:txBody>
      </p:sp>
      <p:sp>
        <p:nvSpPr>
          <p:cNvPr id="17411" name="Rectangle 4"/>
          <p:cNvSpPr>
            <a:spLocks noChangeArrowheads="1"/>
          </p:cNvSpPr>
          <p:nvPr/>
        </p:nvSpPr>
        <p:spPr bwMode="auto">
          <a:xfrm>
            <a:off x="250825" y="260350"/>
            <a:ext cx="80645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/>
            <a:r>
              <a:rPr kumimoji="1" lang="en-US" sz="3200" b="1" dirty="0">
                <a:solidFill>
                  <a:srgbClr val="FF0000"/>
                </a:solidFill>
              </a:rPr>
              <a:t>Factors affecting log response include:</a:t>
            </a:r>
          </a:p>
          <a:p>
            <a:pPr algn="l" rtl="0"/>
            <a:endParaRPr kumimoji="1"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8001000" cy="1066800"/>
          </a:xfrm>
        </p:spPr>
        <p:txBody>
          <a:bodyPr/>
          <a:lstStyle/>
          <a:p>
            <a:r>
              <a:rPr lang="en-US"/>
              <a:t>Early life of a well</a:t>
            </a:r>
          </a:p>
        </p:txBody>
      </p:sp>
      <p:grpSp>
        <p:nvGrpSpPr>
          <p:cNvPr id="5" name="Group 3"/>
          <p:cNvGrpSpPr>
            <a:grpSpLocks noChangeAspect="1"/>
          </p:cNvGrpSpPr>
          <p:nvPr/>
        </p:nvGrpSpPr>
        <p:grpSpPr bwMode="auto">
          <a:xfrm>
            <a:off x="1768475" y="1981200"/>
            <a:ext cx="5607050" cy="4387850"/>
            <a:chOff x="672" y="720"/>
            <a:chExt cx="4416" cy="3456"/>
          </a:xfrm>
        </p:grpSpPr>
        <p:grpSp>
          <p:nvGrpSpPr>
            <p:cNvPr id="6" name="Group 4"/>
            <p:cNvGrpSpPr>
              <a:grpSpLocks noChangeAspect="1"/>
            </p:cNvGrpSpPr>
            <p:nvPr/>
          </p:nvGrpSpPr>
          <p:grpSpPr bwMode="auto">
            <a:xfrm>
              <a:off x="672" y="720"/>
              <a:ext cx="1248" cy="3456"/>
              <a:chOff x="144" y="576"/>
              <a:chExt cx="2736" cy="3456"/>
            </a:xfrm>
          </p:grpSpPr>
          <p:sp>
            <p:nvSpPr>
              <p:cNvPr id="86" name="Rectangle 5"/>
              <p:cNvSpPr>
                <a:spLocks noChangeAspect="1" noChangeArrowheads="1"/>
              </p:cNvSpPr>
              <p:nvPr/>
            </p:nvSpPr>
            <p:spPr bwMode="auto">
              <a:xfrm>
                <a:off x="144" y="2880"/>
                <a:ext cx="2736" cy="192"/>
              </a:xfrm>
              <a:prstGeom prst="rect">
                <a:avLst/>
              </a:prstGeom>
              <a:solidFill>
                <a:srgbClr val="99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ar-IQ"/>
              </a:p>
            </p:txBody>
          </p:sp>
          <p:sp>
            <p:nvSpPr>
              <p:cNvPr id="87" name="Rectangle 6"/>
              <p:cNvSpPr>
                <a:spLocks noChangeAspect="1" noChangeArrowheads="1"/>
              </p:cNvSpPr>
              <p:nvPr/>
            </p:nvSpPr>
            <p:spPr bwMode="auto">
              <a:xfrm>
                <a:off x="144" y="3072"/>
                <a:ext cx="2736" cy="192"/>
              </a:xfrm>
              <a:prstGeom prst="rect">
                <a:avLst/>
              </a:prstGeom>
              <a:solidFill>
                <a:srgbClr val="FFCC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ar-IQ"/>
              </a:p>
            </p:txBody>
          </p:sp>
          <p:sp>
            <p:nvSpPr>
              <p:cNvPr id="88" name="Rectangle 7"/>
              <p:cNvSpPr>
                <a:spLocks noChangeAspect="1" noChangeArrowheads="1"/>
              </p:cNvSpPr>
              <p:nvPr/>
            </p:nvSpPr>
            <p:spPr bwMode="auto">
              <a:xfrm>
                <a:off x="144" y="3264"/>
                <a:ext cx="2736" cy="192"/>
              </a:xfrm>
              <a:prstGeom prst="rect">
                <a:avLst/>
              </a:prstGeom>
              <a:solidFill>
                <a:srgbClr val="FF99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ar-IQ"/>
              </a:p>
            </p:txBody>
          </p:sp>
          <p:sp>
            <p:nvSpPr>
              <p:cNvPr id="89" name="Rectangle 8"/>
              <p:cNvSpPr>
                <a:spLocks noChangeAspect="1" noChangeArrowheads="1"/>
              </p:cNvSpPr>
              <p:nvPr/>
            </p:nvSpPr>
            <p:spPr bwMode="auto">
              <a:xfrm>
                <a:off x="144" y="3456"/>
                <a:ext cx="2736" cy="192"/>
              </a:xfrm>
              <a:prstGeom prst="rect">
                <a:avLst/>
              </a:prstGeom>
              <a:solidFill>
                <a:srgbClr val="CCCC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ar-IQ"/>
              </a:p>
            </p:txBody>
          </p:sp>
          <p:sp>
            <p:nvSpPr>
              <p:cNvPr id="90" name="Rectangle 9"/>
              <p:cNvSpPr>
                <a:spLocks noChangeAspect="1" noChangeArrowheads="1"/>
              </p:cNvSpPr>
              <p:nvPr/>
            </p:nvSpPr>
            <p:spPr bwMode="auto">
              <a:xfrm>
                <a:off x="144" y="3648"/>
                <a:ext cx="2736" cy="192"/>
              </a:xfrm>
              <a:prstGeom prst="rect">
                <a:avLst/>
              </a:prstGeom>
              <a:solidFill>
                <a:srgbClr val="99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ar-IQ"/>
              </a:p>
            </p:txBody>
          </p:sp>
          <p:sp>
            <p:nvSpPr>
              <p:cNvPr id="91" name="Rectangle 10"/>
              <p:cNvSpPr>
                <a:spLocks noChangeAspect="1" noChangeArrowheads="1"/>
              </p:cNvSpPr>
              <p:nvPr/>
            </p:nvSpPr>
            <p:spPr bwMode="auto">
              <a:xfrm>
                <a:off x="144" y="3840"/>
                <a:ext cx="2736" cy="192"/>
              </a:xfrm>
              <a:prstGeom prst="rect">
                <a:avLst/>
              </a:prstGeom>
              <a:solidFill>
                <a:srgbClr val="FF99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ar-IQ"/>
              </a:p>
            </p:txBody>
          </p:sp>
          <p:sp>
            <p:nvSpPr>
              <p:cNvPr id="92" name="Rectangle 11"/>
              <p:cNvSpPr>
                <a:spLocks noChangeAspect="1" noChangeArrowheads="1"/>
              </p:cNvSpPr>
              <p:nvPr/>
            </p:nvSpPr>
            <p:spPr bwMode="auto">
              <a:xfrm>
                <a:off x="144" y="1728"/>
                <a:ext cx="2736" cy="192"/>
              </a:xfrm>
              <a:prstGeom prst="rect">
                <a:avLst/>
              </a:prstGeom>
              <a:solidFill>
                <a:srgbClr val="99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ar-IQ"/>
              </a:p>
            </p:txBody>
          </p:sp>
          <p:sp>
            <p:nvSpPr>
              <p:cNvPr id="93" name="Rectangle 12"/>
              <p:cNvSpPr>
                <a:spLocks noChangeAspect="1" noChangeArrowheads="1"/>
              </p:cNvSpPr>
              <p:nvPr/>
            </p:nvSpPr>
            <p:spPr bwMode="auto">
              <a:xfrm>
                <a:off x="144" y="1920"/>
                <a:ext cx="2736" cy="192"/>
              </a:xfrm>
              <a:prstGeom prst="rect">
                <a:avLst/>
              </a:prstGeom>
              <a:solidFill>
                <a:srgbClr val="FFCC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ar-IQ"/>
              </a:p>
            </p:txBody>
          </p:sp>
          <p:sp>
            <p:nvSpPr>
              <p:cNvPr id="94" name="Rectangle 13"/>
              <p:cNvSpPr>
                <a:spLocks noChangeAspect="1" noChangeArrowheads="1"/>
              </p:cNvSpPr>
              <p:nvPr/>
            </p:nvSpPr>
            <p:spPr bwMode="auto">
              <a:xfrm>
                <a:off x="144" y="2112"/>
                <a:ext cx="2736" cy="192"/>
              </a:xfrm>
              <a:prstGeom prst="rect">
                <a:avLst/>
              </a:prstGeom>
              <a:solidFill>
                <a:srgbClr val="FF99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ar-IQ"/>
              </a:p>
            </p:txBody>
          </p:sp>
          <p:sp>
            <p:nvSpPr>
              <p:cNvPr id="95" name="Rectangle 14"/>
              <p:cNvSpPr>
                <a:spLocks noChangeAspect="1" noChangeArrowheads="1"/>
              </p:cNvSpPr>
              <p:nvPr/>
            </p:nvSpPr>
            <p:spPr bwMode="auto">
              <a:xfrm>
                <a:off x="144" y="2304"/>
                <a:ext cx="2736" cy="192"/>
              </a:xfrm>
              <a:prstGeom prst="rect">
                <a:avLst/>
              </a:prstGeom>
              <a:solidFill>
                <a:srgbClr val="CCCC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ar-IQ"/>
              </a:p>
            </p:txBody>
          </p:sp>
          <p:sp>
            <p:nvSpPr>
              <p:cNvPr id="96" name="Rectangle 15"/>
              <p:cNvSpPr>
                <a:spLocks noChangeAspect="1" noChangeArrowheads="1"/>
              </p:cNvSpPr>
              <p:nvPr/>
            </p:nvSpPr>
            <p:spPr bwMode="auto">
              <a:xfrm>
                <a:off x="144" y="2496"/>
                <a:ext cx="2736" cy="192"/>
              </a:xfrm>
              <a:prstGeom prst="rect">
                <a:avLst/>
              </a:prstGeom>
              <a:solidFill>
                <a:srgbClr val="99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ar-IQ"/>
              </a:p>
            </p:txBody>
          </p:sp>
          <p:sp>
            <p:nvSpPr>
              <p:cNvPr id="97" name="Rectangle 16"/>
              <p:cNvSpPr>
                <a:spLocks noChangeAspect="1" noChangeArrowheads="1"/>
              </p:cNvSpPr>
              <p:nvPr/>
            </p:nvSpPr>
            <p:spPr bwMode="auto">
              <a:xfrm>
                <a:off x="144" y="2688"/>
                <a:ext cx="2736" cy="192"/>
              </a:xfrm>
              <a:prstGeom prst="rect">
                <a:avLst/>
              </a:prstGeom>
              <a:solidFill>
                <a:srgbClr val="FF99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ar-IQ"/>
              </a:p>
            </p:txBody>
          </p:sp>
          <p:sp>
            <p:nvSpPr>
              <p:cNvPr id="98" name="Rectangle 17"/>
              <p:cNvSpPr>
                <a:spLocks noChangeAspect="1" noChangeArrowheads="1"/>
              </p:cNvSpPr>
              <p:nvPr/>
            </p:nvSpPr>
            <p:spPr bwMode="auto">
              <a:xfrm>
                <a:off x="144" y="576"/>
                <a:ext cx="2736" cy="192"/>
              </a:xfrm>
              <a:prstGeom prst="rect">
                <a:avLst/>
              </a:prstGeom>
              <a:solidFill>
                <a:srgbClr val="99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ar-IQ"/>
              </a:p>
            </p:txBody>
          </p:sp>
          <p:sp>
            <p:nvSpPr>
              <p:cNvPr id="99" name="Rectangle 18"/>
              <p:cNvSpPr>
                <a:spLocks noChangeAspect="1" noChangeArrowheads="1"/>
              </p:cNvSpPr>
              <p:nvPr/>
            </p:nvSpPr>
            <p:spPr bwMode="auto">
              <a:xfrm>
                <a:off x="144" y="768"/>
                <a:ext cx="2736" cy="192"/>
              </a:xfrm>
              <a:prstGeom prst="rect">
                <a:avLst/>
              </a:prstGeom>
              <a:solidFill>
                <a:srgbClr val="FFCC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ar-IQ"/>
              </a:p>
            </p:txBody>
          </p:sp>
          <p:sp>
            <p:nvSpPr>
              <p:cNvPr id="100" name="Rectangle 19"/>
              <p:cNvSpPr>
                <a:spLocks noChangeAspect="1" noChangeArrowheads="1"/>
              </p:cNvSpPr>
              <p:nvPr/>
            </p:nvSpPr>
            <p:spPr bwMode="auto">
              <a:xfrm>
                <a:off x="144" y="960"/>
                <a:ext cx="2736" cy="192"/>
              </a:xfrm>
              <a:prstGeom prst="rect">
                <a:avLst/>
              </a:prstGeom>
              <a:solidFill>
                <a:srgbClr val="FF99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ar-IQ"/>
              </a:p>
            </p:txBody>
          </p:sp>
          <p:sp>
            <p:nvSpPr>
              <p:cNvPr id="101" name="Rectangle 20"/>
              <p:cNvSpPr>
                <a:spLocks noChangeAspect="1" noChangeArrowheads="1"/>
              </p:cNvSpPr>
              <p:nvPr/>
            </p:nvSpPr>
            <p:spPr bwMode="auto">
              <a:xfrm>
                <a:off x="144" y="1152"/>
                <a:ext cx="2736" cy="192"/>
              </a:xfrm>
              <a:prstGeom prst="rect">
                <a:avLst/>
              </a:prstGeom>
              <a:solidFill>
                <a:srgbClr val="CCCC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ar-IQ"/>
              </a:p>
            </p:txBody>
          </p:sp>
          <p:sp>
            <p:nvSpPr>
              <p:cNvPr id="102" name="Rectangle 21"/>
              <p:cNvSpPr>
                <a:spLocks noChangeAspect="1" noChangeArrowheads="1"/>
              </p:cNvSpPr>
              <p:nvPr/>
            </p:nvSpPr>
            <p:spPr bwMode="auto">
              <a:xfrm>
                <a:off x="144" y="1344"/>
                <a:ext cx="2736" cy="192"/>
              </a:xfrm>
              <a:prstGeom prst="rect">
                <a:avLst/>
              </a:prstGeom>
              <a:solidFill>
                <a:srgbClr val="99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ar-IQ"/>
              </a:p>
            </p:txBody>
          </p:sp>
          <p:sp>
            <p:nvSpPr>
              <p:cNvPr id="103" name="Rectangle 22"/>
              <p:cNvSpPr>
                <a:spLocks noChangeAspect="1" noChangeArrowheads="1"/>
              </p:cNvSpPr>
              <p:nvPr/>
            </p:nvSpPr>
            <p:spPr bwMode="auto">
              <a:xfrm>
                <a:off x="144" y="1536"/>
                <a:ext cx="2736" cy="192"/>
              </a:xfrm>
              <a:prstGeom prst="rect">
                <a:avLst/>
              </a:prstGeom>
              <a:solidFill>
                <a:srgbClr val="FF99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ar-IQ"/>
              </a:p>
            </p:txBody>
          </p:sp>
        </p:grpSp>
        <p:grpSp>
          <p:nvGrpSpPr>
            <p:cNvPr id="7" name="Group 23"/>
            <p:cNvGrpSpPr>
              <a:grpSpLocks noChangeAspect="1"/>
            </p:cNvGrpSpPr>
            <p:nvPr/>
          </p:nvGrpSpPr>
          <p:grpSpPr bwMode="auto">
            <a:xfrm>
              <a:off x="2256" y="720"/>
              <a:ext cx="1248" cy="3456"/>
              <a:chOff x="144" y="576"/>
              <a:chExt cx="2736" cy="3456"/>
            </a:xfrm>
          </p:grpSpPr>
          <p:sp>
            <p:nvSpPr>
              <p:cNvPr id="68" name="Rectangle 24"/>
              <p:cNvSpPr>
                <a:spLocks noChangeAspect="1" noChangeArrowheads="1"/>
              </p:cNvSpPr>
              <p:nvPr/>
            </p:nvSpPr>
            <p:spPr bwMode="auto">
              <a:xfrm>
                <a:off x="144" y="2880"/>
                <a:ext cx="2736" cy="192"/>
              </a:xfrm>
              <a:prstGeom prst="rect">
                <a:avLst/>
              </a:prstGeom>
              <a:solidFill>
                <a:srgbClr val="99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ar-IQ"/>
              </a:p>
            </p:txBody>
          </p:sp>
          <p:sp>
            <p:nvSpPr>
              <p:cNvPr id="69" name="Rectangle 25"/>
              <p:cNvSpPr>
                <a:spLocks noChangeAspect="1" noChangeArrowheads="1"/>
              </p:cNvSpPr>
              <p:nvPr/>
            </p:nvSpPr>
            <p:spPr bwMode="auto">
              <a:xfrm>
                <a:off x="144" y="3072"/>
                <a:ext cx="2736" cy="192"/>
              </a:xfrm>
              <a:prstGeom prst="rect">
                <a:avLst/>
              </a:prstGeom>
              <a:solidFill>
                <a:srgbClr val="FFCC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ar-IQ"/>
              </a:p>
            </p:txBody>
          </p:sp>
          <p:sp>
            <p:nvSpPr>
              <p:cNvPr id="70" name="Rectangle 26"/>
              <p:cNvSpPr>
                <a:spLocks noChangeAspect="1" noChangeArrowheads="1"/>
              </p:cNvSpPr>
              <p:nvPr/>
            </p:nvSpPr>
            <p:spPr bwMode="auto">
              <a:xfrm>
                <a:off x="144" y="3264"/>
                <a:ext cx="2736" cy="192"/>
              </a:xfrm>
              <a:prstGeom prst="rect">
                <a:avLst/>
              </a:prstGeom>
              <a:solidFill>
                <a:srgbClr val="FF99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ar-IQ"/>
              </a:p>
            </p:txBody>
          </p:sp>
          <p:sp>
            <p:nvSpPr>
              <p:cNvPr id="71" name="Rectangle 27"/>
              <p:cNvSpPr>
                <a:spLocks noChangeAspect="1" noChangeArrowheads="1"/>
              </p:cNvSpPr>
              <p:nvPr/>
            </p:nvSpPr>
            <p:spPr bwMode="auto">
              <a:xfrm>
                <a:off x="144" y="3456"/>
                <a:ext cx="2736" cy="192"/>
              </a:xfrm>
              <a:prstGeom prst="rect">
                <a:avLst/>
              </a:prstGeom>
              <a:solidFill>
                <a:srgbClr val="CCCC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ar-IQ"/>
              </a:p>
            </p:txBody>
          </p:sp>
          <p:sp>
            <p:nvSpPr>
              <p:cNvPr id="72" name="Rectangle 28"/>
              <p:cNvSpPr>
                <a:spLocks noChangeAspect="1" noChangeArrowheads="1"/>
              </p:cNvSpPr>
              <p:nvPr/>
            </p:nvSpPr>
            <p:spPr bwMode="auto">
              <a:xfrm>
                <a:off x="144" y="3648"/>
                <a:ext cx="2736" cy="192"/>
              </a:xfrm>
              <a:prstGeom prst="rect">
                <a:avLst/>
              </a:prstGeom>
              <a:solidFill>
                <a:srgbClr val="99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ar-IQ"/>
              </a:p>
            </p:txBody>
          </p:sp>
          <p:sp>
            <p:nvSpPr>
              <p:cNvPr id="73" name="Rectangle 29"/>
              <p:cNvSpPr>
                <a:spLocks noChangeAspect="1" noChangeArrowheads="1"/>
              </p:cNvSpPr>
              <p:nvPr/>
            </p:nvSpPr>
            <p:spPr bwMode="auto">
              <a:xfrm>
                <a:off x="144" y="3840"/>
                <a:ext cx="2736" cy="192"/>
              </a:xfrm>
              <a:prstGeom prst="rect">
                <a:avLst/>
              </a:prstGeom>
              <a:solidFill>
                <a:srgbClr val="FF99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ar-IQ"/>
              </a:p>
            </p:txBody>
          </p:sp>
          <p:sp>
            <p:nvSpPr>
              <p:cNvPr id="74" name="Rectangle 30"/>
              <p:cNvSpPr>
                <a:spLocks noChangeAspect="1" noChangeArrowheads="1"/>
              </p:cNvSpPr>
              <p:nvPr/>
            </p:nvSpPr>
            <p:spPr bwMode="auto">
              <a:xfrm>
                <a:off x="144" y="1728"/>
                <a:ext cx="2736" cy="192"/>
              </a:xfrm>
              <a:prstGeom prst="rect">
                <a:avLst/>
              </a:prstGeom>
              <a:solidFill>
                <a:srgbClr val="99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ar-IQ"/>
              </a:p>
            </p:txBody>
          </p:sp>
          <p:sp>
            <p:nvSpPr>
              <p:cNvPr id="75" name="Rectangle 31"/>
              <p:cNvSpPr>
                <a:spLocks noChangeAspect="1" noChangeArrowheads="1"/>
              </p:cNvSpPr>
              <p:nvPr/>
            </p:nvSpPr>
            <p:spPr bwMode="auto">
              <a:xfrm>
                <a:off x="144" y="1920"/>
                <a:ext cx="2736" cy="192"/>
              </a:xfrm>
              <a:prstGeom prst="rect">
                <a:avLst/>
              </a:prstGeom>
              <a:solidFill>
                <a:srgbClr val="FFCC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ar-IQ"/>
              </a:p>
            </p:txBody>
          </p:sp>
          <p:sp>
            <p:nvSpPr>
              <p:cNvPr id="76" name="Rectangle 32"/>
              <p:cNvSpPr>
                <a:spLocks noChangeAspect="1" noChangeArrowheads="1"/>
              </p:cNvSpPr>
              <p:nvPr/>
            </p:nvSpPr>
            <p:spPr bwMode="auto">
              <a:xfrm>
                <a:off x="144" y="2112"/>
                <a:ext cx="2736" cy="192"/>
              </a:xfrm>
              <a:prstGeom prst="rect">
                <a:avLst/>
              </a:prstGeom>
              <a:solidFill>
                <a:srgbClr val="FF99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ar-IQ"/>
              </a:p>
            </p:txBody>
          </p:sp>
          <p:sp>
            <p:nvSpPr>
              <p:cNvPr id="77" name="Rectangle 33"/>
              <p:cNvSpPr>
                <a:spLocks noChangeAspect="1" noChangeArrowheads="1"/>
              </p:cNvSpPr>
              <p:nvPr/>
            </p:nvSpPr>
            <p:spPr bwMode="auto">
              <a:xfrm>
                <a:off x="144" y="2304"/>
                <a:ext cx="2736" cy="192"/>
              </a:xfrm>
              <a:prstGeom prst="rect">
                <a:avLst/>
              </a:prstGeom>
              <a:solidFill>
                <a:srgbClr val="CCCC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ar-IQ"/>
              </a:p>
            </p:txBody>
          </p:sp>
          <p:sp>
            <p:nvSpPr>
              <p:cNvPr id="78" name="Rectangle 34"/>
              <p:cNvSpPr>
                <a:spLocks noChangeAspect="1" noChangeArrowheads="1"/>
              </p:cNvSpPr>
              <p:nvPr/>
            </p:nvSpPr>
            <p:spPr bwMode="auto">
              <a:xfrm>
                <a:off x="144" y="2496"/>
                <a:ext cx="2736" cy="192"/>
              </a:xfrm>
              <a:prstGeom prst="rect">
                <a:avLst/>
              </a:prstGeom>
              <a:solidFill>
                <a:srgbClr val="99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ar-IQ"/>
              </a:p>
            </p:txBody>
          </p:sp>
          <p:sp>
            <p:nvSpPr>
              <p:cNvPr id="79" name="Rectangle 35"/>
              <p:cNvSpPr>
                <a:spLocks noChangeAspect="1" noChangeArrowheads="1"/>
              </p:cNvSpPr>
              <p:nvPr/>
            </p:nvSpPr>
            <p:spPr bwMode="auto">
              <a:xfrm>
                <a:off x="144" y="2688"/>
                <a:ext cx="2736" cy="192"/>
              </a:xfrm>
              <a:prstGeom prst="rect">
                <a:avLst/>
              </a:prstGeom>
              <a:solidFill>
                <a:srgbClr val="FF99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ar-IQ"/>
              </a:p>
            </p:txBody>
          </p:sp>
          <p:sp>
            <p:nvSpPr>
              <p:cNvPr id="80" name="Rectangle 36"/>
              <p:cNvSpPr>
                <a:spLocks noChangeAspect="1" noChangeArrowheads="1"/>
              </p:cNvSpPr>
              <p:nvPr/>
            </p:nvSpPr>
            <p:spPr bwMode="auto">
              <a:xfrm>
                <a:off x="144" y="576"/>
                <a:ext cx="2736" cy="192"/>
              </a:xfrm>
              <a:prstGeom prst="rect">
                <a:avLst/>
              </a:prstGeom>
              <a:solidFill>
                <a:srgbClr val="99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ar-IQ"/>
              </a:p>
            </p:txBody>
          </p:sp>
          <p:sp>
            <p:nvSpPr>
              <p:cNvPr id="81" name="Rectangle 37"/>
              <p:cNvSpPr>
                <a:spLocks noChangeAspect="1" noChangeArrowheads="1"/>
              </p:cNvSpPr>
              <p:nvPr/>
            </p:nvSpPr>
            <p:spPr bwMode="auto">
              <a:xfrm>
                <a:off x="144" y="768"/>
                <a:ext cx="2736" cy="192"/>
              </a:xfrm>
              <a:prstGeom prst="rect">
                <a:avLst/>
              </a:prstGeom>
              <a:solidFill>
                <a:srgbClr val="FFCC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ar-IQ"/>
              </a:p>
            </p:txBody>
          </p:sp>
          <p:sp>
            <p:nvSpPr>
              <p:cNvPr id="82" name="Rectangle 38"/>
              <p:cNvSpPr>
                <a:spLocks noChangeAspect="1" noChangeArrowheads="1"/>
              </p:cNvSpPr>
              <p:nvPr/>
            </p:nvSpPr>
            <p:spPr bwMode="auto">
              <a:xfrm>
                <a:off x="144" y="960"/>
                <a:ext cx="2736" cy="192"/>
              </a:xfrm>
              <a:prstGeom prst="rect">
                <a:avLst/>
              </a:prstGeom>
              <a:solidFill>
                <a:srgbClr val="FF99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ar-IQ"/>
              </a:p>
            </p:txBody>
          </p:sp>
          <p:sp>
            <p:nvSpPr>
              <p:cNvPr id="83" name="Rectangle 39"/>
              <p:cNvSpPr>
                <a:spLocks noChangeAspect="1" noChangeArrowheads="1"/>
              </p:cNvSpPr>
              <p:nvPr/>
            </p:nvSpPr>
            <p:spPr bwMode="auto">
              <a:xfrm>
                <a:off x="144" y="1152"/>
                <a:ext cx="2736" cy="192"/>
              </a:xfrm>
              <a:prstGeom prst="rect">
                <a:avLst/>
              </a:prstGeom>
              <a:solidFill>
                <a:srgbClr val="CCCC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ar-IQ"/>
              </a:p>
            </p:txBody>
          </p:sp>
          <p:sp>
            <p:nvSpPr>
              <p:cNvPr id="84" name="Rectangle 40"/>
              <p:cNvSpPr>
                <a:spLocks noChangeAspect="1" noChangeArrowheads="1"/>
              </p:cNvSpPr>
              <p:nvPr/>
            </p:nvSpPr>
            <p:spPr bwMode="auto">
              <a:xfrm>
                <a:off x="144" y="1344"/>
                <a:ext cx="2736" cy="192"/>
              </a:xfrm>
              <a:prstGeom prst="rect">
                <a:avLst/>
              </a:prstGeom>
              <a:solidFill>
                <a:srgbClr val="99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ar-IQ"/>
              </a:p>
            </p:txBody>
          </p:sp>
          <p:sp>
            <p:nvSpPr>
              <p:cNvPr id="85" name="Rectangle 41"/>
              <p:cNvSpPr>
                <a:spLocks noChangeAspect="1" noChangeArrowheads="1"/>
              </p:cNvSpPr>
              <p:nvPr/>
            </p:nvSpPr>
            <p:spPr bwMode="auto">
              <a:xfrm>
                <a:off x="144" y="1536"/>
                <a:ext cx="2736" cy="192"/>
              </a:xfrm>
              <a:prstGeom prst="rect">
                <a:avLst/>
              </a:prstGeom>
              <a:solidFill>
                <a:srgbClr val="FF99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ar-IQ"/>
              </a:p>
            </p:txBody>
          </p:sp>
        </p:grpSp>
        <p:grpSp>
          <p:nvGrpSpPr>
            <p:cNvPr id="8" name="Group 42"/>
            <p:cNvGrpSpPr>
              <a:grpSpLocks noChangeAspect="1"/>
            </p:cNvGrpSpPr>
            <p:nvPr/>
          </p:nvGrpSpPr>
          <p:grpSpPr bwMode="auto">
            <a:xfrm>
              <a:off x="3840" y="720"/>
              <a:ext cx="1248" cy="3456"/>
              <a:chOff x="144" y="576"/>
              <a:chExt cx="2736" cy="3456"/>
            </a:xfrm>
          </p:grpSpPr>
          <p:sp>
            <p:nvSpPr>
              <p:cNvPr id="50" name="Rectangle 43"/>
              <p:cNvSpPr>
                <a:spLocks noChangeAspect="1" noChangeArrowheads="1"/>
              </p:cNvSpPr>
              <p:nvPr/>
            </p:nvSpPr>
            <p:spPr bwMode="auto">
              <a:xfrm>
                <a:off x="144" y="2880"/>
                <a:ext cx="2736" cy="192"/>
              </a:xfrm>
              <a:prstGeom prst="rect">
                <a:avLst/>
              </a:prstGeom>
              <a:solidFill>
                <a:srgbClr val="99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ar-IQ"/>
              </a:p>
            </p:txBody>
          </p:sp>
          <p:sp>
            <p:nvSpPr>
              <p:cNvPr id="51" name="Rectangle 44"/>
              <p:cNvSpPr>
                <a:spLocks noChangeAspect="1" noChangeArrowheads="1"/>
              </p:cNvSpPr>
              <p:nvPr/>
            </p:nvSpPr>
            <p:spPr bwMode="auto">
              <a:xfrm>
                <a:off x="144" y="3072"/>
                <a:ext cx="2736" cy="192"/>
              </a:xfrm>
              <a:prstGeom prst="rect">
                <a:avLst/>
              </a:prstGeom>
              <a:solidFill>
                <a:srgbClr val="FFCC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ar-IQ"/>
              </a:p>
            </p:txBody>
          </p:sp>
          <p:sp>
            <p:nvSpPr>
              <p:cNvPr id="52" name="Rectangle 45"/>
              <p:cNvSpPr>
                <a:spLocks noChangeAspect="1" noChangeArrowheads="1"/>
              </p:cNvSpPr>
              <p:nvPr/>
            </p:nvSpPr>
            <p:spPr bwMode="auto">
              <a:xfrm>
                <a:off x="144" y="3264"/>
                <a:ext cx="2736" cy="192"/>
              </a:xfrm>
              <a:prstGeom prst="rect">
                <a:avLst/>
              </a:prstGeom>
              <a:solidFill>
                <a:srgbClr val="FF99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ar-IQ"/>
              </a:p>
            </p:txBody>
          </p:sp>
          <p:sp>
            <p:nvSpPr>
              <p:cNvPr id="53" name="Rectangle 46"/>
              <p:cNvSpPr>
                <a:spLocks noChangeAspect="1" noChangeArrowheads="1"/>
              </p:cNvSpPr>
              <p:nvPr/>
            </p:nvSpPr>
            <p:spPr bwMode="auto">
              <a:xfrm>
                <a:off x="144" y="3456"/>
                <a:ext cx="2736" cy="192"/>
              </a:xfrm>
              <a:prstGeom prst="rect">
                <a:avLst/>
              </a:prstGeom>
              <a:solidFill>
                <a:srgbClr val="CCCC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ar-IQ"/>
              </a:p>
            </p:txBody>
          </p:sp>
          <p:sp>
            <p:nvSpPr>
              <p:cNvPr id="54" name="Rectangle 47"/>
              <p:cNvSpPr>
                <a:spLocks noChangeAspect="1" noChangeArrowheads="1"/>
              </p:cNvSpPr>
              <p:nvPr/>
            </p:nvSpPr>
            <p:spPr bwMode="auto">
              <a:xfrm>
                <a:off x="144" y="3648"/>
                <a:ext cx="2736" cy="192"/>
              </a:xfrm>
              <a:prstGeom prst="rect">
                <a:avLst/>
              </a:prstGeom>
              <a:solidFill>
                <a:srgbClr val="99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ar-IQ"/>
              </a:p>
            </p:txBody>
          </p:sp>
          <p:sp>
            <p:nvSpPr>
              <p:cNvPr id="55" name="Rectangle 48"/>
              <p:cNvSpPr>
                <a:spLocks noChangeAspect="1" noChangeArrowheads="1"/>
              </p:cNvSpPr>
              <p:nvPr/>
            </p:nvSpPr>
            <p:spPr bwMode="auto">
              <a:xfrm>
                <a:off x="144" y="3840"/>
                <a:ext cx="2736" cy="192"/>
              </a:xfrm>
              <a:prstGeom prst="rect">
                <a:avLst/>
              </a:prstGeom>
              <a:solidFill>
                <a:srgbClr val="FF99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ar-IQ"/>
              </a:p>
            </p:txBody>
          </p:sp>
          <p:sp>
            <p:nvSpPr>
              <p:cNvPr id="56" name="Rectangle 49"/>
              <p:cNvSpPr>
                <a:spLocks noChangeAspect="1" noChangeArrowheads="1"/>
              </p:cNvSpPr>
              <p:nvPr/>
            </p:nvSpPr>
            <p:spPr bwMode="auto">
              <a:xfrm>
                <a:off x="144" y="1728"/>
                <a:ext cx="2736" cy="192"/>
              </a:xfrm>
              <a:prstGeom prst="rect">
                <a:avLst/>
              </a:prstGeom>
              <a:solidFill>
                <a:srgbClr val="99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ar-IQ"/>
              </a:p>
            </p:txBody>
          </p:sp>
          <p:sp>
            <p:nvSpPr>
              <p:cNvPr id="57" name="Rectangle 50"/>
              <p:cNvSpPr>
                <a:spLocks noChangeAspect="1" noChangeArrowheads="1"/>
              </p:cNvSpPr>
              <p:nvPr/>
            </p:nvSpPr>
            <p:spPr bwMode="auto">
              <a:xfrm>
                <a:off x="144" y="1920"/>
                <a:ext cx="2736" cy="192"/>
              </a:xfrm>
              <a:prstGeom prst="rect">
                <a:avLst/>
              </a:prstGeom>
              <a:solidFill>
                <a:srgbClr val="FFCC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ar-IQ"/>
              </a:p>
            </p:txBody>
          </p:sp>
          <p:sp>
            <p:nvSpPr>
              <p:cNvPr id="58" name="Rectangle 51"/>
              <p:cNvSpPr>
                <a:spLocks noChangeAspect="1" noChangeArrowheads="1"/>
              </p:cNvSpPr>
              <p:nvPr/>
            </p:nvSpPr>
            <p:spPr bwMode="auto">
              <a:xfrm>
                <a:off x="144" y="2112"/>
                <a:ext cx="2736" cy="192"/>
              </a:xfrm>
              <a:prstGeom prst="rect">
                <a:avLst/>
              </a:prstGeom>
              <a:solidFill>
                <a:srgbClr val="FF99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ar-IQ"/>
              </a:p>
            </p:txBody>
          </p:sp>
          <p:sp>
            <p:nvSpPr>
              <p:cNvPr id="59" name="Rectangle 52"/>
              <p:cNvSpPr>
                <a:spLocks noChangeAspect="1" noChangeArrowheads="1"/>
              </p:cNvSpPr>
              <p:nvPr/>
            </p:nvSpPr>
            <p:spPr bwMode="auto">
              <a:xfrm>
                <a:off x="144" y="2304"/>
                <a:ext cx="2736" cy="192"/>
              </a:xfrm>
              <a:prstGeom prst="rect">
                <a:avLst/>
              </a:prstGeom>
              <a:solidFill>
                <a:srgbClr val="CCCC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ar-IQ"/>
              </a:p>
            </p:txBody>
          </p:sp>
          <p:sp>
            <p:nvSpPr>
              <p:cNvPr id="60" name="Rectangle 53"/>
              <p:cNvSpPr>
                <a:spLocks noChangeAspect="1" noChangeArrowheads="1"/>
              </p:cNvSpPr>
              <p:nvPr/>
            </p:nvSpPr>
            <p:spPr bwMode="auto">
              <a:xfrm>
                <a:off x="144" y="2496"/>
                <a:ext cx="2736" cy="192"/>
              </a:xfrm>
              <a:prstGeom prst="rect">
                <a:avLst/>
              </a:prstGeom>
              <a:solidFill>
                <a:srgbClr val="99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ar-IQ"/>
              </a:p>
            </p:txBody>
          </p:sp>
          <p:sp>
            <p:nvSpPr>
              <p:cNvPr id="61" name="Rectangle 54"/>
              <p:cNvSpPr>
                <a:spLocks noChangeAspect="1" noChangeArrowheads="1"/>
              </p:cNvSpPr>
              <p:nvPr/>
            </p:nvSpPr>
            <p:spPr bwMode="auto">
              <a:xfrm>
                <a:off x="144" y="2688"/>
                <a:ext cx="2736" cy="192"/>
              </a:xfrm>
              <a:prstGeom prst="rect">
                <a:avLst/>
              </a:prstGeom>
              <a:solidFill>
                <a:srgbClr val="FF99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ar-IQ"/>
              </a:p>
            </p:txBody>
          </p:sp>
          <p:sp>
            <p:nvSpPr>
              <p:cNvPr id="62" name="Rectangle 55"/>
              <p:cNvSpPr>
                <a:spLocks noChangeAspect="1" noChangeArrowheads="1"/>
              </p:cNvSpPr>
              <p:nvPr/>
            </p:nvSpPr>
            <p:spPr bwMode="auto">
              <a:xfrm>
                <a:off x="144" y="576"/>
                <a:ext cx="2736" cy="192"/>
              </a:xfrm>
              <a:prstGeom prst="rect">
                <a:avLst/>
              </a:prstGeom>
              <a:solidFill>
                <a:srgbClr val="99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ar-IQ"/>
              </a:p>
            </p:txBody>
          </p:sp>
          <p:sp>
            <p:nvSpPr>
              <p:cNvPr id="63" name="Rectangle 56"/>
              <p:cNvSpPr>
                <a:spLocks noChangeAspect="1" noChangeArrowheads="1"/>
              </p:cNvSpPr>
              <p:nvPr/>
            </p:nvSpPr>
            <p:spPr bwMode="auto">
              <a:xfrm>
                <a:off x="144" y="768"/>
                <a:ext cx="2736" cy="192"/>
              </a:xfrm>
              <a:prstGeom prst="rect">
                <a:avLst/>
              </a:prstGeom>
              <a:solidFill>
                <a:srgbClr val="FFCC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ar-IQ"/>
              </a:p>
            </p:txBody>
          </p:sp>
          <p:sp>
            <p:nvSpPr>
              <p:cNvPr id="64" name="Rectangle 57"/>
              <p:cNvSpPr>
                <a:spLocks noChangeAspect="1" noChangeArrowheads="1"/>
              </p:cNvSpPr>
              <p:nvPr/>
            </p:nvSpPr>
            <p:spPr bwMode="auto">
              <a:xfrm>
                <a:off x="144" y="960"/>
                <a:ext cx="2736" cy="192"/>
              </a:xfrm>
              <a:prstGeom prst="rect">
                <a:avLst/>
              </a:prstGeom>
              <a:solidFill>
                <a:srgbClr val="FF99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ar-IQ"/>
              </a:p>
            </p:txBody>
          </p:sp>
          <p:sp>
            <p:nvSpPr>
              <p:cNvPr id="65" name="Rectangle 58"/>
              <p:cNvSpPr>
                <a:spLocks noChangeAspect="1" noChangeArrowheads="1"/>
              </p:cNvSpPr>
              <p:nvPr/>
            </p:nvSpPr>
            <p:spPr bwMode="auto">
              <a:xfrm>
                <a:off x="144" y="1152"/>
                <a:ext cx="2736" cy="192"/>
              </a:xfrm>
              <a:prstGeom prst="rect">
                <a:avLst/>
              </a:prstGeom>
              <a:solidFill>
                <a:srgbClr val="CCCC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ar-IQ"/>
              </a:p>
            </p:txBody>
          </p:sp>
          <p:sp>
            <p:nvSpPr>
              <p:cNvPr id="66" name="Rectangle 59"/>
              <p:cNvSpPr>
                <a:spLocks noChangeAspect="1" noChangeArrowheads="1"/>
              </p:cNvSpPr>
              <p:nvPr/>
            </p:nvSpPr>
            <p:spPr bwMode="auto">
              <a:xfrm>
                <a:off x="144" y="1344"/>
                <a:ext cx="2736" cy="192"/>
              </a:xfrm>
              <a:prstGeom prst="rect">
                <a:avLst/>
              </a:prstGeom>
              <a:solidFill>
                <a:srgbClr val="99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ar-IQ"/>
              </a:p>
            </p:txBody>
          </p:sp>
          <p:sp>
            <p:nvSpPr>
              <p:cNvPr id="67" name="Rectangle 60"/>
              <p:cNvSpPr>
                <a:spLocks noChangeAspect="1" noChangeArrowheads="1"/>
              </p:cNvSpPr>
              <p:nvPr/>
            </p:nvSpPr>
            <p:spPr bwMode="auto">
              <a:xfrm>
                <a:off x="144" y="1536"/>
                <a:ext cx="2736" cy="192"/>
              </a:xfrm>
              <a:prstGeom prst="rect">
                <a:avLst/>
              </a:prstGeom>
              <a:solidFill>
                <a:srgbClr val="FF99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ar-IQ"/>
              </a:p>
            </p:txBody>
          </p:sp>
        </p:grpSp>
        <p:sp>
          <p:nvSpPr>
            <p:cNvPr id="9" name="Freeform 61"/>
            <p:cNvSpPr>
              <a:spLocks noChangeAspect="1"/>
            </p:cNvSpPr>
            <p:nvPr/>
          </p:nvSpPr>
          <p:spPr bwMode="auto">
            <a:xfrm>
              <a:off x="1152" y="720"/>
              <a:ext cx="340" cy="3408"/>
            </a:xfrm>
            <a:custGeom>
              <a:avLst/>
              <a:gdLst/>
              <a:ahLst/>
              <a:cxnLst>
                <a:cxn ang="0">
                  <a:pos x="52" y="0"/>
                </a:cxn>
                <a:cxn ang="0">
                  <a:pos x="60" y="568"/>
                </a:cxn>
                <a:cxn ang="0">
                  <a:pos x="52" y="768"/>
                </a:cxn>
                <a:cxn ang="0">
                  <a:pos x="12" y="1072"/>
                </a:cxn>
                <a:cxn ang="0">
                  <a:pos x="36" y="1288"/>
                </a:cxn>
                <a:cxn ang="0">
                  <a:pos x="52" y="1368"/>
                </a:cxn>
                <a:cxn ang="0">
                  <a:pos x="68" y="1416"/>
                </a:cxn>
                <a:cxn ang="0">
                  <a:pos x="76" y="1440"/>
                </a:cxn>
                <a:cxn ang="0">
                  <a:pos x="68" y="1688"/>
                </a:cxn>
                <a:cxn ang="0">
                  <a:pos x="28" y="1816"/>
                </a:cxn>
                <a:cxn ang="0">
                  <a:pos x="12" y="2504"/>
                </a:cxn>
                <a:cxn ang="0">
                  <a:pos x="20" y="2656"/>
                </a:cxn>
                <a:cxn ang="0">
                  <a:pos x="4" y="2744"/>
                </a:cxn>
                <a:cxn ang="0">
                  <a:pos x="52" y="3008"/>
                </a:cxn>
                <a:cxn ang="0">
                  <a:pos x="60" y="3104"/>
                </a:cxn>
                <a:cxn ang="0">
                  <a:pos x="292" y="3112"/>
                </a:cxn>
                <a:cxn ang="0">
                  <a:pos x="388" y="3136"/>
                </a:cxn>
                <a:cxn ang="0">
                  <a:pos x="532" y="3120"/>
                </a:cxn>
                <a:cxn ang="0">
                  <a:pos x="540" y="2608"/>
                </a:cxn>
                <a:cxn ang="0">
                  <a:pos x="588" y="2488"/>
                </a:cxn>
                <a:cxn ang="0">
                  <a:pos x="564" y="2208"/>
                </a:cxn>
                <a:cxn ang="0">
                  <a:pos x="612" y="1744"/>
                </a:cxn>
                <a:cxn ang="0">
                  <a:pos x="548" y="1248"/>
                </a:cxn>
                <a:cxn ang="0">
                  <a:pos x="564" y="880"/>
                </a:cxn>
                <a:cxn ang="0">
                  <a:pos x="588" y="808"/>
                </a:cxn>
                <a:cxn ang="0">
                  <a:pos x="596" y="784"/>
                </a:cxn>
                <a:cxn ang="0">
                  <a:pos x="596" y="8"/>
                </a:cxn>
              </a:cxnLst>
              <a:rect l="0" t="0" r="r" b="b"/>
              <a:pathLst>
                <a:path w="633" h="3166">
                  <a:moveTo>
                    <a:pt x="52" y="0"/>
                  </a:moveTo>
                  <a:cubicBezTo>
                    <a:pt x="55" y="154"/>
                    <a:pt x="75" y="389"/>
                    <a:pt x="60" y="568"/>
                  </a:cubicBezTo>
                  <a:cubicBezTo>
                    <a:pt x="57" y="635"/>
                    <a:pt x="54" y="701"/>
                    <a:pt x="52" y="768"/>
                  </a:cubicBezTo>
                  <a:cubicBezTo>
                    <a:pt x="48" y="880"/>
                    <a:pt x="73" y="981"/>
                    <a:pt x="12" y="1072"/>
                  </a:cubicBezTo>
                  <a:cubicBezTo>
                    <a:pt x="18" y="1200"/>
                    <a:pt x="17" y="1201"/>
                    <a:pt x="36" y="1288"/>
                  </a:cubicBezTo>
                  <a:cubicBezTo>
                    <a:pt x="42" y="1315"/>
                    <a:pt x="43" y="1342"/>
                    <a:pt x="52" y="1368"/>
                  </a:cubicBezTo>
                  <a:cubicBezTo>
                    <a:pt x="57" y="1384"/>
                    <a:pt x="63" y="1400"/>
                    <a:pt x="68" y="1416"/>
                  </a:cubicBezTo>
                  <a:cubicBezTo>
                    <a:pt x="71" y="1424"/>
                    <a:pt x="76" y="1440"/>
                    <a:pt x="76" y="1440"/>
                  </a:cubicBezTo>
                  <a:cubicBezTo>
                    <a:pt x="73" y="1523"/>
                    <a:pt x="75" y="1606"/>
                    <a:pt x="68" y="1688"/>
                  </a:cubicBezTo>
                  <a:cubicBezTo>
                    <a:pt x="65" y="1728"/>
                    <a:pt x="38" y="1776"/>
                    <a:pt x="28" y="1816"/>
                  </a:cubicBezTo>
                  <a:cubicBezTo>
                    <a:pt x="42" y="2046"/>
                    <a:pt x="50" y="2277"/>
                    <a:pt x="12" y="2504"/>
                  </a:cubicBezTo>
                  <a:cubicBezTo>
                    <a:pt x="15" y="2555"/>
                    <a:pt x="22" y="2605"/>
                    <a:pt x="20" y="2656"/>
                  </a:cubicBezTo>
                  <a:cubicBezTo>
                    <a:pt x="19" y="2686"/>
                    <a:pt x="5" y="2714"/>
                    <a:pt x="4" y="2744"/>
                  </a:cubicBezTo>
                  <a:cubicBezTo>
                    <a:pt x="0" y="2821"/>
                    <a:pt x="27" y="2933"/>
                    <a:pt x="52" y="3008"/>
                  </a:cubicBezTo>
                  <a:cubicBezTo>
                    <a:pt x="55" y="3040"/>
                    <a:pt x="31" y="3091"/>
                    <a:pt x="60" y="3104"/>
                  </a:cubicBezTo>
                  <a:cubicBezTo>
                    <a:pt x="131" y="3135"/>
                    <a:pt x="215" y="3107"/>
                    <a:pt x="292" y="3112"/>
                  </a:cubicBezTo>
                  <a:cubicBezTo>
                    <a:pt x="322" y="3114"/>
                    <a:pt x="358" y="3129"/>
                    <a:pt x="388" y="3136"/>
                  </a:cubicBezTo>
                  <a:cubicBezTo>
                    <a:pt x="436" y="3131"/>
                    <a:pt x="519" y="3166"/>
                    <a:pt x="532" y="3120"/>
                  </a:cubicBezTo>
                  <a:cubicBezTo>
                    <a:pt x="579" y="2956"/>
                    <a:pt x="535" y="2779"/>
                    <a:pt x="540" y="2608"/>
                  </a:cubicBezTo>
                  <a:cubicBezTo>
                    <a:pt x="541" y="2564"/>
                    <a:pt x="574" y="2529"/>
                    <a:pt x="588" y="2488"/>
                  </a:cubicBezTo>
                  <a:cubicBezTo>
                    <a:pt x="583" y="2387"/>
                    <a:pt x="580" y="2304"/>
                    <a:pt x="564" y="2208"/>
                  </a:cubicBezTo>
                  <a:cubicBezTo>
                    <a:pt x="571" y="2052"/>
                    <a:pt x="596" y="1900"/>
                    <a:pt x="612" y="1744"/>
                  </a:cubicBezTo>
                  <a:cubicBezTo>
                    <a:pt x="600" y="1587"/>
                    <a:pt x="600" y="1403"/>
                    <a:pt x="548" y="1248"/>
                  </a:cubicBezTo>
                  <a:cubicBezTo>
                    <a:pt x="556" y="1125"/>
                    <a:pt x="554" y="1002"/>
                    <a:pt x="564" y="880"/>
                  </a:cubicBezTo>
                  <a:cubicBezTo>
                    <a:pt x="564" y="880"/>
                    <a:pt x="584" y="820"/>
                    <a:pt x="588" y="808"/>
                  </a:cubicBezTo>
                  <a:cubicBezTo>
                    <a:pt x="591" y="800"/>
                    <a:pt x="596" y="784"/>
                    <a:pt x="596" y="784"/>
                  </a:cubicBezTo>
                  <a:cubicBezTo>
                    <a:pt x="633" y="528"/>
                    <a:pt x="596" y="266"/>
                    <a:pt x="596" y="8"/>
                  </a:cubicBezTo>
                </a:path>
              </a:pathLst>
            </a:custGeom>
            <a:solidFill>
              <a:schemeClr val="bg1"/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ar-IQ"/>
            </a:p>
          </p:txBody>
        </p:sp>
        <p:sp>
          <p:nvSpPr>
            <p:cNvPr id="10" name="Freeform 62"/>
            <p:cNvSpPr>
              <a:spLocks noChangeAspect="1"/>
            </p:cNvSpPr>
            <p:nvPr/>
          </p:nvSpPr>
          <p:spPr bwMode="auto">
            <a:xfrm>
              <a:off x="2732" y="720"/>
              <a:ext cx="340" cy="3408"/>
            </a:xfrm>
            <a:custGeom>
              <a:avLst/>
              <a:gdLst/>
              <a:ahLst/>
              <a:cxnLst>
                <a:cxn ang="0">
                  <a:pos x="52" y="0"/>
                </a:cxn>
                <a:cxn ang="0">
                  <a:pos x="60" y="568"/>
                </a:cxn>
                <a:cxn ang="0">
                  <a:pos x="52" y="768"/>
                </a:cxn>
                <a:cxn ang="0">
                  <a:pos x="12" y="1072"/>
                </a:cxn>
                <a:cxn ang="0">
                  <a:pos x="36" y="1288"/>
                </a:cxn>
                <a:cxn ang="0">
                  <a:pos x="52" y="1368"/>
                </a:cxn>
                <a:cxn ang="0">
                  <a:pos x="68" y="1416"/>
                </a:cxn>
                <a:cxn ang="0">
                  <a:pos x="76" y="1440"/>
                </a:cxn>
                <a:cxn ang="0">
                  <a:pos x="68" y="1688"/>
                </a:cxn>
                <a:cxn ang="0">
                  <a:pos x="28" y="1816"/>
                </a:cxn>
                <a:cxn ang="0">
                  <a:pos x="12" y="2504"/>
                </a:cxn>
                <a:cxn ang="0">
                  <a:pos x="20" y="2656"/>
                </a:cxn>
                <a:cxn ang="0">
                  <a:pos x="4" y="2744"/>
                </a:cxn>
                <a:cxn ang="0">
                  <a:pos x="52" y="3008"/>
                </a:cxn>
                <a:cxn ang="0">
                  <a:pos x="60" y="3104"/>
                </a:cxn>
                <a:cxn ang="0">
                  <a:pos x="292" y="3112"/>
                </a:cxn>
                <a:cxn ang="0">
                  <a:pos x="388" y="3136"/>
                </a:cxn>
                <a:cxn ang="0">
                  <a:pos x="532" y="3120"/>
                </a:cxn>
                <a:cxn ang="0">
                  <a:pos x="540" y="2608"/>
                </a:cxn>
                <a:cxn ang="0">
                  <a:pos x="588" y="2488"/>
                </a:cxn>
                <a:cxn ang="0">
                  <a:pos x="564" y="2208"/>
                </a:cxn>
                <a:cxn ang="0">
                  <a:pos x="612" y="1744"/>
                </a:cxn>
                <a:cxn ang="0">
                  <a:pos x="548" y="1248"/>
                </a:cxn>
                <a:cxn ang="0">
                  <a:pos x="564" y="880"/>
                </a:cxn>
                <a:cxn ang="0">
                  <a:pos x="588" y="808"/>
                </a:cxn>
                <a:cxn ang="0">
                  <a:pos x="596" y="784"/>
                </a:cxn>
                <a:cxn ang="0">
                  <a:pos x="596" y="8"/>
                </a:cxn>
              </a:cxnLst>
              <a:rect l="0" t="0" r="r" b="b"/>
              <a:pathLst>
                <a:path w="633" h="3166">
                  <a:moveTo>
                    <a:pt x="52" y="0"/>
                  </a:moveTo>
                  <a:cubicBezTo>
                    <a:pt x="55" y="154"/>
                    <a:pt x="75" y="389"/>
                    <a:pt x="60" y="568"/>
                  </a:cubicBezTo>
                  <a:cubicBezTo>
                    <a:pt x="57" y="635"/>
                    <a:pt x="54" y="701"/>
                    <a:pt x="52" y="768"/>
                  </a:cubicBezTo>
                  <a:cubicBezTo>
                    <a:pt x="48" y="880"/>
                    <a:pt x="73" y="981"/>
                    <a:pt x="12" y="1072"/>
                  </a:cubicBezTo>
                  <a:cubicBezTo>
                    <a:pt x="18" y="1200"/>
                    <a:pt x="17" y="1201"/>
                    <a:pt x="36" y="1288"/>
                  </a:cubicBezTo>
                  <a:cubicBezTo>
                    <a:pt x="42" y="1315"/>
                    <a:pt x="43" y="1342"/>
                    <a:pt x="52" y="1368"/>
                  </a:cubicBezTo>
                  <a:cubicBezTo>
                    <a:pt x="57" y="1384"/>
                    <a:pt x="63" y="1400"/>
                    <a:pt x="68" y="1416"/>
                  </a:cubicBezTo>
                  <a:cubicBezTo>
                    <a:pt x="71" y="1424"/>
                    <a:pt x="76" y="1440"/>
                    <a:pt x="76" y="1440"/>
                  </a:cubicBezTo>
                  <a:cubicBezTo>
                    <a:pt x="73" y="1523"/>
                    <a:pt x="75" y="1606"/>
                    <a:pt x="68" y="1688"/>
                  </a:cubicBezTo>
                  <a:cubicBezTo>
                    <a:pt x="65" y="1728"/>
                    <a:pt x="38" y="1776"/>
                    <a:pt x="28" y="1816"/>
                  </a:cubicBezTo>
                  <a:cubicBezTo>
                    <a:pt x="42" y="2046"/>
                    <a:pt x="50" y="2277"/>
                    <a:pt x="12" y="2504"/>
                  </a:cubicBezTo>
                  <a:cubicBezTo>
                    <a:pt x="15" y="2555"/>
                    <a:pt x="22" y="2605"/>
                    <a:pt x="20" y="2656"/>
                  </a:cubicBezTo>
                  <a:cubicBezTo>
                    <a:pt x="19" y="2686"/>
                    <a:pt x="5" y="2714"/>
                    <a:pt x="4" y="2744"/>
                  </a:cubicBezTo>
                  <a:cubicBezTo>
                    <a:pt x="0" y="2821"/>
                    <a:pt x="27" y="2933"/>
                    <a:pt x="52" y="3008"/>
                  </a:cubicBezTo>
                  <a:cubicBezTo>
                    <a:pt x="55" y="3040"/>
                    <a:pt x="31" y="3091"/>
                    <a:pt x="60" y="3104"/>
                  </a:cubicBezTo>
                  <a:cubicBezTo>
                    <a:pt x="131" y="3135"/>
                    <a:pt x="215" y="3107"/>
                    <a:pt x="292" y="3112"/>
                  </a:cubicBezTo>
                  <a:cubicBezTo>
                    <a:pt x="322" y="3114"/>
                    <a:pt x="358" y="3129"/>
                    <a:pt x="388" y="3136"/>
                  </a:cubicBezTo>
                  <a:cubicBezTo>
                    <a:pt x="436" y="3131"/>
                    <a:pt x="519" y="3166"/>
                    <a:pt x="532" y="3120"/>
                  </a:cubicBezTo>
                  <a:cubicBezTo>
                    <a:pt x="579" y="2956"/>
                    <a:pt x="535" y="2779"/>
                    <a:pt x="540" y="2608"/>
                  </a:cubicBezTo>
                  <a:cubicBezTo>
                    <a:pt x="541" y="2564"/>
                    <a:pt x="574" y="2529"/>
                    <a:pt x="588" y="2488"/>
                  </a:cubicBezTo>
                  <a:cubicBezTo>
                    <a:pt x="583" y="2387"/>
                    <a:pt x="580" y="2304"/>
                    <a:pt x="564" y="2208"/>
                  </a:cubicBezTo>
                  <a:cubicBezTo>
                    <a:pt x="571" y="2052"/>
                    <a:pt x="596" y="1900"/>
                    <a:pt x="612" y="1744"/>
                  </a:cubicBezTo>
                  <a:cubicBezTo>
                    <a:pt x="600" y="1587"/>
                    <a:pt x="600" y="1403"/>
                    <a:pt x="548" y="1248"/>
                  </a:cubicBezTo>
                  <a:cubicBezTo>
                    <a:pt x="556" y="1125"/>
                    <a:pt x="554" y="1002"/>
                    <a:pt x="564" y="880"/>
                  </a:cubicBezTo>
                  <a:cubicBezTo>
                    <a:pt x="564" y="880"/>
                    <a:pt x="584" y="820"/>
                    <a:pt x="588" y="808"/>
                  </a:cubicBezTo>
                  <a:cubicBezTo>
                    <a:pt x="591" y="800"/>
                    <a:pt x="596" y="784"/>
                    <a:pt x="596" y="784"/>
                  </a:cubicBezTo>
                  <a:cubicBezTo>
                    <a:pt x="633" y="528"/>
                    <a:pt x="596" y="266"/>
                    <a:pt x="596" y="8"/>
                  </a:cubicBezTo>
                </a:path>
              </a:pathLst>
            </a:custGeom>
            <a:solidFill>
              <a:srgbClr val="969696"/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ar-IQ"/>
            </a:p>
          </p:txBody>
        </p:sp>
        <p:sp>
          <p:nvSpPr>
            <p:cNvPr id="11" name="Freeform 63"/>
            <p:cNvSpPr>
              <a:spLocks noChangeAspect="1"/>
            </p:cNvSpPr>
            <p:nvPr/>
          </p:nvSpPr>
          <p:spPr bwMode="auto">
            <a:xfrm>
              <a:off x="4312" y="720"/>
              <a:ext cx="340" cy="3408"/>
            </a:xfrm>
            <a:custGeom>
              <a:avLst/>
              <a:gdLst/>
              <a:ahLst/>
              <a:cxnLst>
                <a:cxn ang="0">
                  <a:pos x="52" y="0"/>
                </a:cxn>
                <a:cxn ang="0">
                  <a:pos x="60" y="568"/>
                </a:cxn>
                <a:cxn ang="0">
                  <a:pos x="52" y="768"/>
                </a:cxn>
                <a:cxn ang="0">
                  <a:pos x="12" y="1072"/>
                </a:cxn>
                <a:cxn ang="0">
                  <a:pos x="36" y="1288"/>
                </a:cxn>
                <a:cxn ang="0">
                  <a:pos x="52" y="1368"/>
                </a:cxn>
                <a:cxn ang="0">
                  <a:pos x="68" y="1416"/>
                </a:cxn>
                <a:cxn ang="0">
                  <a:pos x="76" y="1440"/>
                </a:cxn>
                <a:cxn ang="0">
                  <a:pos x="68" y="1688"/>
                </a:cxn>
                <a:cxn ang="0">
                  <a:pos x="28" y="1816"/>
                </a:cxn>
                <a:cxn ang="0">
                  <a:pos x="12" y="2504"/>
                </a:cxn>
                <a:cxn ang="0">
                  <a:pos x="20" y="2656"/>
                </a:cxn>
                <a:cxn ang="0">
                  <a:pos x="4" y="2744"/>
                </a:cxn>
                <a:cxn ang="0">
                  <a:pos x="52" y="3008"/>
                </a:cxn>
                <a:cxn ang="0">
                  <a:pos x="60" y="3104"/>
                </a:cxn>
                <a:cxn ang="0">
                  <a:pos x="292" y="3112"/>
                </a:cxn>
                <a:cxn ang="0">
                  <a:pos x="388" y="3136"/>
                </a:cxn>
                <a:cxn ang="0">
                  <a:pos x="532" y="3120"/>
                </a:cxn>
                <a:cxn ang="0">
                  <a:pos x="540" y="2608"/>
                </a:cxn>
                <a:cxn ang="0">
                  <a:pos x="588" y="2488"/>
                </a:cxn>
                <a:cxn ang="0">
                  <a:pos x="564" y="2208"/>
                </a:cxn>
                <a:cxn ang="0">
                  <a:pos x="612" y="1744"/>
                </a:cxn>
                <a:cxn ang="0">
                  <a:pos x="548" y="1248"/>
                </a:cxn>
                <a:cxn ang="0">
                  <a:pos x="564" y="880"/>
                </a:cxn>
                <a:cxn ang="0">
                  <a:pos x="588" y="808"/>
                </a:cxn>
                <a:cxn ang="0">
                  <a:pos x="596" y="784"/>
                </a:cxn>
                <a:cxn ang="0">
                  <a:pos x="596" y="8"/>
                </a:cxn>
              </a:cxnLst>
              <a:rect l="0" t="0" r="r" b="b"/>
              <a:pathLst>
                <a:path w="633" h="3166">
                  <a:moveTo>
                    <a:pt x="52" y="0"/>
                  </a:moveTo>
                  <a:cubicBezTo>
                    <a:pt x="55" y="154"/>
                    <a:pt x="75" y="389"/>
                    <a:pt x="60" y="568"/>
                  </a:cubicBezTo>
                  <a:cubicBezTo>
                    <a:pt x="57" y="635"/>
                    <a:pt x="54" y="701"/>
                    <a:pt x="52" y="768"/>
                  </a:cubicBezTo>
                  <a:cubicBezTo>
                    <a:pt x="48" y="880"/>
                    <a:pt x="73" y="981"/>
                    <a:pt x="12" y="1072"/>
                  </a:cubicBezTo>
                  <a:cubicBezTo>
                    <a:pt x="18" y="1200"/>
                    <a:pt x="17" y="1201"/>
                    <a:pt x="36" y="1288"/>
                  </a:cubicBezTo>
                  <a:cubicBezTo>
                    <a:pt x="42" y="1315"/>
                    <a:pt x="43" y="1342"/>
                    <a:pt x="52" y="1368"/>
                  </a:cubicBezTo>
                  <a:cubicBezTo>
                    <a:pt x="57" y="1384"/>
                    <a:pt x="63" y="1400"/>
                    <a:pt x="68" y="1416"/>
                  </a:cubicBezTo>
                  <a:cubicBezTo>
                    <a:pt x="71" y="1424"/>
                    <a:pt x="76" y="1440"/>
                    <a:pt x="76" y="1440"/>
                  </a:cubicBezTo>
                  <a:cubicBezTo>
                    <a:pt x="73" y="1523"/>
                    <a:pt x="75" y="1606"/>
                    <a:pt x="68" y="1688"/>
                  </a:cubicBezTo>
                  <a:cubicBezTo>
                    <a:pt x="65" y="1728"/>
                    <a:pt x="38" y="1776"/>
                    <a:pt x="28" y="1816"/>
                  </a:cubicBezTo>
                  <a:cubicBezTo>
                    <a:pt x="42" y="2046"/>
                    <a:pt x="50" y="2277"/>
                    <a:pt x="12" y="2504"/>
                  </a:cubicBezTo>
                  <a:cubicBezTo>
                    <a:pt x="15" y="2555"/>
                    <a:pt x="22" y="2605"/>
                    <a:pt x="20" y="2656"/>
                  </a:cubicBezTo>
                  <a:cubicBezTo>
                    <a:pt x="19" y="2686"/>
                    <a:pt x="5" y="2714"/>
                    <a:pt x="4" y="2744"/>
                  </a:cubicBezTo>
                  <a:cubicBezTo>
                    <a:pt x="0" y="2821"/>
                    <a:pt x="27" y="2933"/>
                    <a:pt x="52" y="3008"/>
                  </a:cubicBezTo>
                  <a:cubicBezTo>
                    <a:pt x="55" y="3040"/>
                    <a:pt x="31" y="3091"/>
                    <a:pt x="60" y="3104"/>
                  </a:cubicBezTo>
                  <a:cubicBezTo>
                    <a:pt x="131" y="3135"/>
                    <a:pt x="215" y="3107"/>
                    <a:pt x="292" y="3112"/>
                  </a:cubicBezTo>
                  <a:cubicBezTo>
                    <a:pt x="322" y="3114"/>
                    <a:pt x="358" y="3129"/>
                    <a:pt x="388" y="3136"/>
                  </a:cubicBezTo>
                  <a:cubicBezTo>
                    <a:pt x="436" y="3131"/>
                    <a:pt x="519" y="3166"/>
                    <a:pt x="532" y="3120"/>
                  </a:cubicBezTo>
                  <a:cubicBezTo>
                    <a:pt x="579" y="2956"/>
                    <a:pt x="535" y="2779"/>
                    <a:pt x="540" y="2608"/>
                  </a:cubicBezTo>
                  <a:cubicBezTo>
                    <a:pt x="541" y="2564"/>
                    <a:pt x="574" y="2529"/>
                    <a:pt x="588" y="2488"/>
                  </a:cubicBezTo>
                  <a:cubicBezTo>
                    <a:pt x="583" y="2387"/>
                    <a:pt x="580" y="2304"/>
                    <a:pt x="564" y="2208"/>
                  </a:cubicBezTo>
                  <a:cubicBezTo>
                    <a:pt x="571" y="2052"/>
                    <a:pt x="596" y="1900"/>
                    <a:pt x="612" y="1744"/>
                  </a:cubicBezTo>
                  <a:cubicBezTo>
                    <a:pt x="600" y="1587"/>
                    <a:pt x="600" y="1403"/>
                    <a:pt x="548" y="1248"/>
                  </a:cubicBezTo>
                  <a:cubicBezTo>
                    <a:pt x="556" y="1125"/>
                    <a:pt x="554" y="1002"/>
                    <a:pt x="564" y="880"/>
                  </a:cubicBezTo>
                  <a:cubicBezTo>
                    <a:pt x="564" y="880"/>
                    <a:pt x="584" y="820"/>
                    <a:pt x="588" y="808"/>
                  </a:cubicBezTo>
                  <a:cubicBezTo>
                    <a:pt x="591" y="800"/>
                    <a:pt x="596" y="784"/>
                    <a:pt x="596" y="784"/>
                  </a:cubicBezTo>
                  <a:cubicBezTo>
                    <a:pt x="633" y="528"/>
                    <a:pt x="596" y="266"/>
                    <a:pt x="596" y="8"/>
                  </a:cubicBezTo>
                </a:path>
              </a:pathLst>
            </a:custGeom>
            <a:solidFill>
              <a:srgbClr val="969696"/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ar-IQ"/>
            </a:p>
          </p:txBody>
        </p:sp>
        <p:sp>
          <p:nvSpPr>
            <p:cNvPr id="12" name="Rectangle 64"/>
            <p:cNvSpPr>
              <a:spLocks noChangeAspect="1" noChangeArrowheads="1"/>
            </p:cNvSpPr>
            <p:nvPr/>
          </p:nvSpPr>
          <p:spPr bwMode="auto">
            <a:xfrm>
              <a:off x="2800" y="720"/>
              <a:ext cx="192" cy="326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ar-IQ"/>
            </a:p>
          </p:txBody>
        </p:sp>
        <p:sp>
          <p:nvSpPr>
            <p:cNvPr id="13" name="Rectangle 65"/>
            <p:cNvSpPr>
              <a:spLocks noChangeAspect="1" noChangeArrowheads="1"/>
            </p:cNvSpPr>
            <p:nvPr/>
          </p:nvSpPr>
          <p:spPr bwMode="auto">
            <a:xfrm>
              <a:off x="4384" y="720"/>
              <a:ext cx="192" cy="326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ar-IQ"/>
            </a:p>
          </p:txBody>
        </p:sp>
        <p:sp>
          <p:nvSpPr>
            <p:cNvPr id="14" name="Rectangle 66"/>
            <p:cNvSpPr>
              <a:spLocks noChangeAspect="1" noChangeArrowheads="1"/>
            </p:cNvSpPr>
            <p:nvPr/>
          </p:nvSpPr>
          <p:spPr bwMode="auto">
            <a:xfrm>
              <a:off x="4456" y="720"/>
              <a:ext cx="48" cy="1104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ar-IQ"/>
            </a:p>
          </p:txBody>
        </p:sp>
        <p:sp>
          <p:nvSpPr>
            <p:cNvPr id="15" name="Rectangle 67"/>
            <p:cNvSpPr>
              <a:spLocks noChangeAspect="1" noChangeArrowheads="1"/>
            </p:cNvSpPr>
            <p:nvPr/>
          </p:nvSpPr>
          <p:spPr bwMode="auto">
            <a:xfrm>
              <a:off x="4384" y="1344"/>
              <a:ext cx="192" cy="96"/>
            </a:xfrm>
            <a:prstGeom prst="rect">
              <a:avLst/>
            </a:prstGeom>
            <a:solidFill>
              <a:srgbClr val="CC66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ar-IQ"/>
            </a:p>
          </p:txBody>
        </p:sp>
        <p:grpSp>
          <p:nvGrpSpPr>
            <p:cNvPr id="16" name="Group 68"/>
            <p:cNvGrpSpPr>
              <a:grpSpLocks noChangeAspect="1"/>
            </p:cNvGrpSpPr>
            <p:nvPr/>
          </p:nvGrpSpPr>
          <p:grpSpPr bwMode="auto">
            <a:xfrm>
              <a:off x="3950" y="2070"/>
              <a:ext cx="1058" cy="357"/>
              <a:chOff x="3950" y="2475"/>
              <a:chExt cx="1058" cy="357"/>
            </a:xfrm>
          </p:grpSpPr>
          <p:grpSp>
            <p:nvGrpSpPr>
              <p:cNvPr id="34" name="Group 69"/>
              <p:cNvGrpSpPr>
                <a:grpSpLocks noChangeAspect="1"/>
              </p:cNvGrpSpPr>
              <p:nvPr/>
            </p:nvGrpSpPr>
            <p:grpSpPr bwMode="auto">
              <a:xfrm>
                <a:off x="4574" y="2478"/>
                <a:ext cx="434" cy="354"/>
                <a:chOff x="4574" y="2478"/>
                <a:chExt cx="434" cy="354"/>
              </a:xfrm>
            </p:grpSpPr>
            <p:sp>
              <p:nvSpPr>
                <p:cNvPr id="43" name="AutoShape 70"/>
                <p:cNvSpPr>
                  <a:spLocks noChangeAspect="1" noChangeArrowheads="1"/>
                </p:cNvSpPr>
                <p:nvPr/>
              </p:nvSpPr>
              <p:spPr bwMode="auto">
                <a:xfrm rot="5400000">
                  <a:off x="4767" y="2286"/>
                  <a:ext cx="48" cy="432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ar-IQ"/>
                </a:p>
              </p:txBody>
            </p:sp>
            <p:sp>
              <p:nvSpPr>
                <p:cNvPr id="44" name="AutoShape 71"/>
                <p:cNvSpPr>
                  <a:spLocks noChangeAspect="1" noChangeArrowheads="1"/>
                </p:cNvSpPr>
                <p:nvPr/>
              </p:nvSpPr>
              <p:spPr bwMode="auto">
                <a:xfrm rot="5400000">
                  <a:off x="4766" y="2337"/>
                  <a:ext cx="48" cy="432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ar-IQ"/>
                </a:p>
              </p:txBody>
            </p:sp>
            <p:sp>
              <p:nvSpPr>
                <p:cNvPr id="45" name="AutoShape 72"/>
                <p:cNvSpPr>
                  <a:spLocks noChangeAspect="1" noChangeArrowheads="1"/>
                </p:cNvSpPr>
                <p:nvPr/>
              </p:nvSpPr>
              <p:spPr bwMode="auto">
                <a:xfrm rot="5400000">
                  <a:off x="4768" y="2388"/>
                  <a:ext cx="48" cy="432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ar-IQ"/>
                </a:p>
              </p:txBody>
            </p:sp>
            <p:sp>
              <p:nvSpPr>
                <p:cNvPr id="46" name="AutoShape 73"/>
                <p:cNvSpPr>
                  <a:spLocks noChangeAspect="1" noChangeArrowheads="1"/>
                </p:cNvSpPr>
                <p:nvPr/>
              </p:nvSpPr>
              <p:spPr bwMode="auto">
                <a:xfrm rot="5400000">
                  <a:off x="4767" y="2439"/>
                  <a:ext cx="48" cy="432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ar-IQ"/>
                </a:p>
              </p:txBody>
            </p:sp>
            <p:sp>
              <p:nvSpPr>
                <p:cNvPr id="47" name="AutoShape 74"/>
                <p:cNvSpPr>
                  <a:spLocks noChangeAspect="1" noChangeArrowheads="1"/>
                </p:cNvSpPr>
                <p:nvPr/>
              </p:nvSpPr>
              <p:spPr bwMode="auto">
                <a:xfrm rot="5400000">
                  <a:off x="4766" y="2490"/>
                  <a:ext cx="48" cy="432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ar-IQ"/>
                </a:p>
              </p:txBody>
            </p:sp>
            <p:sp>
              <p:nvSpPr>
                <p:cNvPr id="48" name="AutoShape 75"/>
                <p:cNvSpPr>
                  <a:spLocks noChangeAspect="1" noChangeArrowheads="1"/>
                </p:cNvSpPr>
                <p:nvPr/>
              </p:nvSpPr>
              <p:spPr bwMode="auto">
                <a:xfrm rot="5400000">
                  <a:off x="4768" y="2541"/>
                  <a:ext cx="48" cy="432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ar-IQ"/>
                </a:p>
              </p:txBody>
            </p:sp>
            <p:sp>
              <p:nvSpPr>
                <p:cNvPr id="49" name="AutoShape 76"/>
                <p:cNvSpPr>
                  <a:spLocks noChangeAspect="1" noChangeArrowheads="1"/>
                </p:cNvSpPr>
                <p:nvPr/>
              </p:nvSpPr>
              <p:spPr bwMode="auto">
                <a:xfrm rot="5400000">
                  <a:off x="4767" y="2592"/>
                  <a:ext cx="48" cy="432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ar-IQ"/>
                </a:p>
              </p:txBody>
            </p:sp>
          </p:grpSp>
          <p:grpSp>
            <p:nvGrpSpPr>
              <p:cNvPr id="35" name="Group 77"/>
              <p:cNvGrpSpPr>
                <a:grpSpLocks noChangeAspect="1"/>
              </p:cNvGrpSpPr>
              <p:nvPr/>
            </p:nvGrpSpPr>
            <p:grpSpPr bwMode="auto">
              <a:xfrm flipH="1">
                <a:off x="3950" y="2475"/>
                <a:ext cx="434" cy="354"/>
                <a:chOff x="4574" y="2088"/>
                <a:chExt cx="434" cy="354"/>
              </a:xfrm>
            </p:grpSpPr>
            <p:sp>
              <p:nvSpPr>
                <p:cNvPr id="36" name="AutoShape 78"/>
                <p:cNvSpPr>
                  <a:spLocks noChangeAspect="1" noChangeArrowheads="1"/>
                </p:cNvSpPr>
                <p:nvPr/>
              </p:nvSpPr>
              <p:spPr bwMode="auto">
                <a:xfrm rot="5400000">
                  <a:off x="4768" y="1896"/>
                  <a:ext cx="48" cy="432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ar-IQ"/>
                </a:p>
              </p:txBody>
            </p:sp>
            <p:sp>
              <p:nvSpPr>
                <p:cNvPr id="37" name="AutoShape 79"/>
                <p:cNvSpPr>
                  <a:spLocks noChangeAspect="1" noChangeArrowheads="1"/>
                </p:cNvSpPr>
                <p:nvPr/>
              </p:nvSpPr>
              <p:spPr bwMode="auto">
                <a:xfrm rot="5400000">
                  <a:off x="4767" y="1947"/>
                  <a:ext cx="48" cy="432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ar-IQ"/>
                </a:p>
              </p:txBody>
            </p:sp>
            <p:sp>
              <p:nvSpPr>
                <p:cNvPr id="38" name="AutoShape 80"/>
                <p:cNvSpPr>
                  <a:spLocks noChangeAspect="1" noChangeArrowheads="1"/>
                </p:cNvSpPr>
                <p:nvPr/>
              </p:nvSpPr>
              <p:spPr bwMode="auto">
                <a:xfrm rot="5400000">
                  <a:off x="4766" y="1998"/>
                  <a:ext cx="48" cy="432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ar-IQ"/>
                </a:p>
              </p:txBody>
            </p:sp>
            <p:sp>
              <p:nvSpPr>
                <p:cNvPr id="39" name="AutoShape 81"/>
                <p:cNvSpPr>
                  <a:spLocks noChangeAspect="1" noChangeArrowheads="1"/>
                </p:cNvSpPr>
                <p:nvPr/>
              </p:nvSpPr>
              <p:spPr bwMode="auto">
                <a:xfrm rot="5400000">
                  <a:off x="4768" y="2049"/>
                  <a:ext cx="48" cy="432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ar-IQ"/>
                </a:p>
              </p:txBody>
            </p:sp>
            <p:sp>
              <p:nvSpPr>
                <p:cNvPr id="40" name="AutoShape 82"/>
                <p:cNvSpPr>
                  <a:spLocks noChangeAspect="1" noChangeArrowheads="1"/>
                </p:cNvSpPr>
                <p:nvPr/>
              </p:nvSpPr>
              <p:spPr bwMode="auto">
                <a:xfrm rot="5400000">
                  <a:off x="4767" y="2100"/>
                  <a:ext cx="48" cy="432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ar-IQ"/>
                </a:p>
              </p:txBody>
            </p:sp>
            <p:sp>
              <p:nvSpPr>
                <p:cNvPr id="41" name="AutoShape 83"/>
                <p:cNvSpPr>
                  <a:spLocks noChangeAspect="1" noChangeArrowheads="1"/>
                </p:cNvSpPr>
                <p:nvPr/>
              </p:nvSpPr>
              <p:spPr bwMode="auto">
                <a:xfrm rot="5400000">
                  <a:off x="4766" y="2151"/>
                  <a:ext cx="48" cy="432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ar-IQ"/>
                </a:p>
              </p:txBody>
            </p:sp>
            <p:sp>
              <p:nvSpPr>
                <p:cNvPr id="42" name="AutoShape 84"/>
                <p:cNvSpPr>
                  <a:spLocks noChangeAspect="1" noChangeArrowheads="1"/>
                </p:cNvSpPr>
                <p:nvPr/>
              </p:nvSpPr>
              <p:spPr bwMode="auto">
                <a:xfrm rot="5400000">
                  <a:off x="4768" y="2202"/>
                  <a:ext cx="48" cy="432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ar-IQ"/>
                </a:p>
              </p:txBody>
            </p:sp>
          </p:grpSp>
        </p:grpSp>
        <p:grpSp>
          <p:nvGrpSpPr>
            <p:cNvPr id="17" name="Group 85"/>
            <p:cNvGrpSpPr>
              <a:grpSpLocks noChangeAspect="1"/>
            </p:cNvGrpSpPr>
            <p:nvPr/>
          </p:nvGrpSpPr>
          <p:grpSpPr bwMode="auto">
            <a:xfrm>
              <a:off x="3951" y="3222"/>
              <a:ext cx="1058" cy="357"/>
              <a:chOff x="3950" y="2475"/>
              <a:chExt cx="1058" cy="357"/>
            </a:xfrm>
          </p:grpSpPr>
          <p:grpSp>
            <p:nvGrpSpPr>
              <p:cNvPr id="18" name="Group 86"/>
              <p:cNvGrpSpPr>
                <a:grpSpLocks noChangeAspect="1"/>
              </p:cNvGrpSpPr>
              <p:nvPr/>
            </p:nvGrpSpPr>
            <p:grpSpPr bwMode="auto">
              <a:xfrm>
                <a:off x="4574" y="2478"/>
                <a:ext cx="434" cy="354"/>
                <a:chOff x="4574" y="2478"/>
                <a:chExt cx="434" cy="354"/>
              </a:xfrm>
            </p:grpSpPr>
            <p:sp>
              <p:nvSpPr>
                <p:cNvPr id="27" name="AutoShape 87"/>
                <p:cNvSpPr>
                  <a:spLocks noChangeAspect="1" noChangeArrowheads="1"/>
                </p:cNvSpPr>
                <p:nvPr/>
              </p:nvSpPr>
              <p:spPr bwMode="auto">
                <a:xfrm rot="5400000">
                  <a:off x="4767" y="2286"/>
                  <a:ext cx="48" cy="432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ar-IQ"/>
                </a:p>
              </p:txBody>
            </p:sp>
            <p:sp>
              <p:nvSpPr>
                <p:cNvPr id="28" name="AutoShape 88"/>
                <p:cNvSpPr>
                  <a:spLocks noChangeAspect="1" noChangeArrowheads="1"/>
                </p:cNvSpPr>
                <p:nvPr/>
              </p:nvSpPr>
              <p:spPr bwMode="auto">
                <a:xfrm rot="5400000">
                  <a:off x="4766" y="2337"/>
                  <a:ext cx="48" cy="432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ar-IQ"/>
                </a:p>
              </p:txBody>
            </p:sp>
            <p:sp>
              <p:nvSpPr>
                <p:cNvPr id="29" name="AutoShape 89"/>
                <p:cNvSpPr>
                  <a:spLocks noChangeAspect="1" noChangeArrowheads="1"/>
                </p:cNvSpPr>
                <p:nvPr/>
              </p:nvSpPr>
              <p:spPr bwMode="auto">
                <a:xfrm rot="5400000">
                  <a:off x="4768" y="2388"/>
                  <a:ext cx="48" cy="432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ar-IQ"/>
                </a:p>
              </p:txBody>
            </p:sp>
            <p:sp>
              <p:nvSpPr>
                <p:cNvPr id="30" name="AutoShape 90"/>
                <p:cNvSpPr>
                  <a:spLocks noChangeAspect="1" noChangeArrowheads="1"/>
                </p:cNvSpPr>
                <p:nvPr/>
              </p:nvSpPr>
              <p:spPr bwMode="auto">
                <a:xfrm rot="5400000">
                  <a:off x="4767" y="2439"/>
                  <a:ext cx="48" cy="432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ar-IQ"/>
                </a:p>
              </p:txBody>
            </p:sp>
            <p:sp>
              <p:nvSpPr>
                <p:cNvPr id="31" name="AutoShape 91"/>
                <p:cNvSpPr>
                  <a:spLocks noChangeAspect="1" noChangeArrowheads="1"/>
                </p:cNvSpPr>
                <p:nvPr/>
              </p:nvSpPr>
              <p:spPr bwMode="auto">
                <a:xfrm rot="5400000">
                  <a:off x="4766" y="2490"/>
                  <a:ext cx="48" cy="432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ar-IQ"/>
                </a:p>
              </p:txBody>
            </p:sp>
            <p:sp>
              <p:nvSpPr>
                <p:cNvPr id="32" name="AutoShape 92"/>
                <p:cNvSpPr>
                  <a:spLocks noChangeAspect="1" noChangeArrowheads="1"/>
                </p:cNvSpPr>
                <p:nvPr/>
              </p:nvSpPr>
              <p:spPr bwMode="auto">
                <a:xfrm rot="5400000">
                  <a:off x="4768" y="2541"/>
                  <a:ext cx="48" cy="432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ar-IQ"/>
                </a:p>
              </p:txBody>
            </p:sp>
            <p:sp>
              <p:nvSpPr>
                <p:cNvPr id="33" name="AutoShape 93"/>
                <p:cNvSpPr>
                  <a:spLocks noChangeAspect="1" noChangeArrowheads="1"/>
                </p:cNvSpPr>
                <p:nvPr/>
              </p:nvSpPr>
              <p:spPr bwMode="auto">
                <a:xfrm rot="5400000">
                  <a:off x="4767" y="2592"/>
                  <a:ext cx="48" cy="432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ar-IQ"/>
                </a:p>
              </p:txBody>
            </p:sp>
          </p:grpSp>
          <p:grpSp>
            <p:nvGrpSpPr>
              <p:cNvPr id="19" name="Group 94"/>
              <p:cNvGrpSpPr>
                <a:grpSpLocks noChangeAspect="1"/>
              </p:cNvGrpSpPr>
              <p:nvPr/>
            </p:nvGrpSpPr>
            <p:grpSpPr bwMode="auto">
              <a:xfrm flipH="1">
                <a:off x="3950" y="2475"/>
                <a:ext cx="434" cy="354"/>
                <a:chOff x="4574" y="2088"/>
                <a:chExt cx="434" cy="354"/>
              </a:xfrm>
            </p:grpSpPr>
            <p:sp>
              <p:nvSpPr>
                <p:cNvPr id="20" name="AutoShape 95"/>
                <p:cNvSpPr>
                  <a:spLocks noChangeAspect="1" noChangeArrowheads="1"/>
                </p:cNvSpPr>
                <p:nvPr/>
              </p:nvSpPr>
              <p:spPr bwMode="auto">
                <a:xfrm rot="5400000">
                  <a:off x="4768" y="1896"/>
                  <a:ext cx="48" cy="432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ar-IQ"/>
                </a:p>
              </p:txBody>
            </p:sp>
            <p:sp>
              <p:nvSpPr>
                <p:cNvPr id="21" name="AutoShape 96"/>
                <p:cNvSpPr>
                  <a:spLocks noChangeAspect="1" noChangeArrowheads="1"/>
                </p:cNvSpPr>
                <p:nvPr/>
              </p:nvSpPr>
              <p:spPr bwMode="auto">
                <a:xfrm rot="5400000">
                  <a:off x="4767" y="1947"/>
                  <a:ext cx="48" cy="432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ar-IQ"/>
                </a:p>
              </p:txBody>
            </p:sp>
            <p:sp>
              <p:nvSpPr>
                <p:cNvPr id="22" name="AutoShape 97"/>
                <p:cNvSpPr>
                  <a:spLocks noChangeAspect="1" noChangeArrowheads="1"/>
                </p:cNvSpPr>
                <p:nvPr/>
              </p:nvSpPr>
              <p:spPr bwMode="auto">
                <a:xfrm rot="5400000">
                  <a:off x="4766" y="1998"/>
                  <a:ext cx="48" cy="432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ar-IQ"/>
                </a:p>
              </p:txBody>
            </p:sp>
            <p:sp>
              <p:nvSpPr>
                <p:cNvPr id="23" name="AutoShape 98"/>
                <p:cNvSpPr>
                  <a:spLocks noChangeAspect="1" noChangeArrowheads="1"/>
                </p:cNvSpPr>
                <p:nvPr/>
              </p:nvSpPr>
              <p:spPr bwMode="auto">
                <a:xfrm rot="5400000">
                  <a:off x="4768" y="2049"/>
                  <a:ext cx="48" cy="432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ar-IQ"/>
                </a:p>
              </p:txBody>
            </p:sp>
            <p:sp>
              <p:nvSpPr>
                <p:cNvPr id="24" name="AutoShape 99"/>
                <p:cNvSpPr>
                  <a:spLocks noChangeAspect="1" noChangeArrowheads="1"/>
                </p:cNvSpPr>
                <p:nvPr/>
              </p:nvSpPr>
              <p:spPr bwMode="auto">
                <a:xfrm rot="5400000">
                  <a:off x="4767" y="2100"/>
                  <a:ext cx="48" cy="432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ar-IQ"/>
                </a:p>
              </p:txBody>
            </p:sp>
            <p:sp>
              <p:nvSpPr>
                <p:cNvPr id="25" name="AutoShape 100"/>
                <p:cNvSpPr>
                  <a:spLocks noChangeAspect="1" noChangeArrowheads="1"/>
                </p:cNvSpPr>
                <p:nvPr/>
              </p:nvSpPr>
              <p:spPr bwMode="auto">
                <a:xfrm rot="5400000">
                  <a:off x="4766" y="2151"/>
                  <a:ext cx="48" cy="432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ar-IQ"/>
                </a:p>
              </p:txBody>
            </p:sp>
            <p:sp>
              <p:nvSpPr>
                <p:cNvPr id="26" name="AutoShape 101"/>
                <p:cNvSpPr>
                  <a:spLocks noChangeAspect="1" noChangeArrowheads="1"/>
                </p:cNvSpPr>
                <p:nvPr/>
              </p:nvSpPr>
              <p:spPr bwMode="auto">
                <a:xfrm rot="5400000">
                  <a:off x="4768" y="2202"/>
                  <a:ext cx="48" cy="432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ar-IQ"/>
                </a:p>
              </p:txBody>
            </p:sp>
          </p:grpSp>
        </p:grpSp>
      </p:grpSp>
      <p:sp>
        <p:nvSpPr>
          <p:cNvPr id="104" name="Text Box 102"/>
          <p:cNvSpPr txBox="1">
            <a:spLocks noChangeArrowheads="1"/>
          </p:cNvSpPr>
          <p:nvPr/>
        </p:nvSpPr>
        <p:spPr bwMode="auto">
          <a:xfrm>
            <a:off x="1854200" y="1270000"/>
            <a:ext cx="1371600" cy="711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000">
                <a:latin typeface="Arial Narrow" pitchFamily="34" charset="0"/>
              </a:rPr>
              <a:t>Open hole logging</a:t>
            </a:r>
          </a:p>
        </p:txBody>
      </p:sp>
      <p:sp>
        <p:nvSpPr>
          <p:cNvPr id="105" name="Text Box 103"/>
          <p:cNvSpPr txBox="1">
            <a:spLocks noChangeArrowheads="1"/>
          </p:cNvSpPr>
          <p:nvPr/>
        </p:nvSpPr>
        <p:spPr bwMode="auto">
          <a:xfrm>
            <a:off x="3886200" y="1270000"/>
            <a:ext cx="1371600" cy="711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000">
                <a:latin typeface="Arial Narrow" pitchFamily="34" charset="0"/>
              </a:rPr>
              <a:t>Cased hole logging</a:t>
            </a:r>
          </a:p>
        </p:txBody>
      </p:sp>
      <p:sp>
        <p:nvSpPr>
          <p:cNvPr id="106" name="Text Box 104"/>
          <p:cNvSpPr txBox="1">
            <a:spLocks noChangeArrowheads="1"/>
          </p:cNvSpPr>
          <p:nvPr/>
        </p:nvSpPr>
        <p:spPr bwMode="auto">
          <a:xfrm>
            <a:off x="5816600" y="1143000"/>
            <a:ext cx="1549400" cy="10160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000">
                <a:latin typeface="Arial Narrow" pitchFamily="34" charset="0"/>
              </a:rPr>
              <a:t>Perforation &amp; Production logging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04800" y="1219200"/>
            <a:ext cx="4267200" cy="5486400"/>
            <a:chOff x="144" y="576"/>
            <a:chExt cx="2736" cy="3456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144" y="2880"/>
              <a:ext cx="2736" cy="192"/>
            </a:xfrm>
            <a:prstGeom prst="rect">
              <a:avLst/>
            </a:prstGeom>
            <a:solidFill>
              <a:srgbClr val="99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ar-IQ"/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auto">
            <a:xfrm>
              <a:off x="144" y="3072"/>
              <a:ext cx="2736" cy="192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ar-IQ"/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144" y="3264"/>
              <a:ext cx="2736" cy="192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ar-IQ"/>
            </a:p>
          </p:txBody>
        </p:sp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>
              <a:off x="144" y="3456"/>
              <a:ext cx="2736" cy="192"/>
            </a:xfrm>
            <a:prstGeom prst="rect">
              <a:avLst/>
            </a:prstGeom>
            <a:solidFill>
              <a:srgbClr val="CCC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ar-IQ"/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auto">
            <a:xfrm>
              <a:off x="144" y="3648"/>
              <a:ext cx="2736" cy="192"/>
            </a:xfrm>
            <a:prstGeom prst="rect">
              <a:avLst/>
            </a:prstGeom>
            <a:solidFill>
              <a:srgbClr val="99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ar-IQ"/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auto">
            <a:xfrm>
              <a:off x="144" y="3840"/>
              <a:ext cx="2736" cy="192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ar-IQ"/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auto">
            <a:xfrm>
              <a:off x="144" y="1728"/>
              <a:ext cx="2736" cy="192"/>
            </a:xfrm>
            <a:prstGeom prst="rect">
              <a:avLst/>
            </a:prstGeom>
            <a:solidFill>
              <a:srgbClr val="99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ar-IQ"/>
            </a:p>
          </p:txBody>
        </p:sp>
        <p:sp>
          <p:nvSpPr>
            <p:cNvPr id="12" name="Rectangle 10"/>
            <p:cNvSpPr>
              <a:spLocks noChangeArrowheads="1"/>
            </p:cNvSpPr>
            <p:nvPr/>
          </p:nvSpPr>
          <p:spPr bwMode="auto">
            <a:xfrm>
              <a:off x="144" y="1920"/>
              <a:ext cx="2736" cy="192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ar-IQ"/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auto">
            <a:xfrm>
              <a:off x="144" y="2112"/>
              <a:ext cx="2736" cy="192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ar-IQ"/>
            </a:p>
          </p:txBody>
        </p:sp>
        <p:sp>
          <p:nvSpPr>
            <p:cNvPr id="14" name="Rectangle 12"/>
            <p:cNvSpPr>
              <a:spLocks noChangeArrowheads="1"/>
            </p:cNvSpPr>
            <p:nvPr/>
          </p:nvSpPr>
          <p:spPr bwMode="auto">
            <a:xfrm>
              <a:off x="144" y="2304"/>
              <a:ext cx="2736" cy="192"/>
            </a:xfrm>
            <a:prstGeom prst="rect">
              <a:avLst/>
            </a:prstGeom>
            <a:solidFill>
              <a:srgbClr val="CCC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ar-IQ"/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auto">
            <a:xfrm>
              <a:off x="144" y="2496"/>
              <a:ext cx="2736" cy="192"/>
            </a:xfrm>
            <a:prstGeom prst="rect">
              <a:avLst/>
            </a:prstGeom>
            <a:solidFill>
              <a:srgbClr val="99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ar-IQ"/>
            </a:p>
          </p:txBody>
        </p:sp>
        <p:sp>
          <p:nvSpPr>
            <p:cNvPr id="16" name="Rectangle 14"/>
            <p:cNvSpPr>
              <a:spLocks noChangeArrowheads="1"/>
            </p:cNvSpPr>
            <p:nvPr/>
          </p:nvSpPr>
          <p:spPr bwMode="auto">
            <a:xfrm>
              <a:off x="144" y="2688"/>
              <a:ext cx="2736" cy="192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ar-IQ"/>
            </a:p>
          </p:txBody>
        </p:sp>
        <p:sp>
          <p:nvSpPr>
            <p:cNvPr id="17" name="Rectangle 15"/>
            <p:cNvSpPr>
              <a:spLocks noChangeArrowheads="1"/>
            </p:cNvSpPr>
            <p:nvPr/>
          </p:nvSpPr>
          <p:spPr bwMode="auto">
            <a:xfrm>
              <a:off x="144" y="576"/>
              <a:ext cx="2736" cy="192"/>
            </a:xfrm>
            <a:prstGeom prst="rect">
              <a:avLst/>
            </a:prstGeom>
            <a:solidFill>
              <a:srgbClr val="99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ar-IQ"/>
            </a:p>
          </p:txBody>
        </p:sp>
        <p:sp>
          <p:nvSpPr>
            <p:cNvPr id="18" name="Rectangle 16"/>
            <p:cNvSpPr>
              <a:spLocks noChangeArrowheads="1"/>
            </p:cNvSpPr>
            <p:nvPr/>
          </p:nvSpPr>
          <p:spPr bwMode="auto">
            <a:xfrm>
              <a:off x="144" y="768"/>
              <a:ext cx="2736" cy="192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ar-IQ"/>
            </a:p>
          </p:txBody>
        </p:sp>
        <p:sp>
          <p:nvSpPr>
            <p:cNvPr id="19" name="Rectangle 17"/>
            <p:cNvSpPr>
              <a:spLocks noChangeArrowheads="1"/>
            </p:cNvSpPr>
            <p:nvPr/>
          </p:nvSpPr>
          <p:spPr bwMode="auto">
            <a:xfrm>
              <a:off x="144" y="960"/>
              <a:ext cx="2736" cy="192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ar-IQ"/>
            </a:p>
          </p:txBody>
        </p:sp>
        <p:sp>
          <p:nvSpPr>
            <p:cNvPr id="20" name="Rectangle 18"/>
            <p:cNvSpPr>
              <a:spLocks noChangeArrowheads="1"/>
            </p:cNvSpPr>
            <p:nvPr/>
          </p:nvSpPr>
          <p:spPr bwMode="auto">
            <a:xfrm>
              <a:off x="144" y="1152"/>
              <a:ext cx="2736" cy="192"/>
            </a:xfrm>
            <a:prstGeom prst="rect">
              <a:avLst/>
            </a:prstGeom>
            <a:solidFill>
              <a:srgbClr val="CCC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ar-IQ"/>
            </a:p>
          </p:txBody>
        </p:sp>
        <p:sp>
          <p:nvSpPr>
            <p:cNvPr id="21" name="Rectangle 19"/>
            <p:cNvSpPr>
              <a:spLocks noChangeArrowheads="1"/>
            </p:cNvSpPr>
            <p:nvPr/>
          </p:nvSpPr>
          <p:spPr bwMode="auto">
            <a:xfrm>
              <a:off x="144" y="1344"/>
              <a:ext cx="2736" cy="192"/>
            </a:xfrm>
            <a:prstGeom prst="rect">
              <a:avLst/>
            </a:prstGeom>
            <a:solidFill>
              <a:srgbClr val="99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ar-IQ"/>
            </a:p>
          </p:txBody>
        </p:sp>
        <p:sp>
          <p:nvSpPr>
            <p:cNvPr id="22" name="Rectangle 20"/>
            <p:cNvSpPr>
              <a:spLocks noChangeArrowheads="1"/>
            </p:cNvSpPr>
            <p:nvPr/>
          </p:nvSpPr>
          <p:spPr bwMode="auto">
            <a:xfrm>
              <a:off x="144" y="1536"/>
              <a:ext cx="2736" cy="192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ar-IQ"/>
            </a:p>
          </p:txBody>
        </p:sp>
      </p:grpSp>
      <p:sp>
        <p:nvSpPr>
          <p:cNvPr id="23" name="Rectangle 21"/>
          <p:cNvSpPr>
            <a:spLocks noChangeArrowheads="1"/>
          </p:cNvSpPr>
          <p:nvPr/>
        </p:nvSpPr>
        <p:spPr bwMode="auto">
          <a:xfrm>
            <a:off x="2286000" y="1219200"/>
            <a:ext cx="533400" cy="54864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24" name="Rectangle 22"/>
          <p:cNvSpPr>
            <a:spLocks noChangeArrowheads="1"/>
          </p:cNvSpPr>
          <p:nvPr/>
        </p:nvSpPr>
        <p:spPr bwMode="auto">
          <a:xfrm>
            <a:off x="1752600" y="0"/>
            <a:ext cx="1371600" cy="1219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25" name="Rectangle 23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8001000" cy="1066800"/>
          </a:xfrm>
          <a:solidFill>
            <a:schemeClr val="bg1"/>
          </a:solidFill>
        </p:spPr>
        <p:txBody>
          <a:bodyPr/>
          <a:lstStyle/>
          <a:p>
            <a:r>
              <a:rPr lang="en-US" dirty="0"/>
              <a:t>What does logging mean?</a:t>
            </a:r>
          </a:p>
        </p:txBody>
      </p:sp>
      <p:sp>
        <p:nvSpPr>
          <p:cNvPr id="26" name="Rectangle 24"/>
          <p:cNvSpPr>
            <a:spLocks noChangeArrowheads="1"/>
          </p:cNvSpPr>
          <p:nvPr/>
        </p:nvSpPr>
        <p:spPr bwMode="auto">
          <a:xfrm>
            <a:off x="5334000" y="1219200"/>
            <a:ext cx="2590800" cy="54864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27" name="Rectangle 25"/>
          <p:cNvSpPr>
            <a:spLocks noChangeArrowheads="1"/>
          </p:cNvSpPr>
          <p:nvPr/>
        </p:nvSpPr>
        <p:spPr bwMode="auto">
          <a:xfrm>
            <a:off x="5334000" y="6400800"/>
            <a:ext cx="685800" cy="3048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28" name="Rectangle 26"/>
          <p:cNvSpPr>
            <a:spLocks noChangeArrowheads="1"/>
          </p:cNvSpPr>
          <p:nvPr/>
        </p:nvSpPr>
        <p:spPr bwMode="auto">
          <a:xfrm>
            <a:off x="6553200" y="6400800"/>
            <a:ext cx="685800" cy="3048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29" name="Rectangle 27"/>
          <p:cNvSpPr>
            <a:spLocks noChangeArrowheads="1"/>
          </p:cNvSpPr>
          <p:nvPr/>
        </p:nvSpPr>
        <p:spPr bwMode="auto">
          <a:xfrm>
            <a:off x="7239000" y="6400800"/>
            <a:ext cx="685800" cy="3048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30" name="Rectangle 28"/>
          <p:cNvSpPr>
            <a:spLocks noChangeArrowheads="1"/>
          </p:cNvSpPr>
          <p:nvPr/>
        </p:nvSpPr>
        <p:spPr bwMode="auto">
          <a:xfrm>
            <a:off x="5334000" y="6096000"/>
            <a:ext cx="685800" cy="3048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31" name="Rectangle 29"/>
          <p:cNvSpPr>
            <a:spLocks noChangeArrowheads="1"/>
          </p:cNvSpPr>
          <p:nvPr/>
        </p:nvSpPr>
        <p:spPr bwMode="auto">
          <a:xfrm>
            <a:off x="6553200" y="6096000"/>
            <a:ext cx="685800" cy="3048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32" name="Rectangle 30"/>
          <p:cNvSpPr>
            <a:spLocks noChangeArrowheads="1"/>
          </p:cNvSpPr>
          <p:nvPr/>
        </p:nvSpPr>
        <p:spPr bwMode="auto">
          <a:xfrm>
            <a:off x="7239000" y="6096000"/>
            <a:ext cx="685800" cy="3048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33" name="Rectangle 31"/>
          <p:cNvSpPr>
            <a:spLocks noChangeArrowheads="1"/>
          </p:cNvSpPr>
          <p:nvPr/>
        </p:nvSpPr>
        <p:spPr bwMode="auto">
          <a:xfrm>
            <a:off x="5334000" y="5791200"/>
            <a:ext cx="685800" cy="3048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34" name="Rectangle 32"/>
          <p:cNvSpPr>
            <a:spLocks noChangeArrowheads="1"/>
          </p:cNvSpPr>
          <p:nvPr/>
        </p:nvSpPr>
        <p:spPr bwMode="auto">
          <a:xfrm>
            <a:off x="6553200" y="5791200"/>
            <a:ext cx="685800" cy="3048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35" name="Rectangle 33"/>
          <p:cNvSpPr>
            <a:spLocks noChangeArrowheads="1"/>
          </p:cNvSpPr>
          <p:nvPr/>
        </p:nvSpPr>
        <p:spPr bwMode="auto">
          <a:xfrm>
            <a:off x="7239000" y="5791200"/>
            <a:ext cx="685800" cy="3048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36" name="Rectangle 34"/>
          <p:cNvSpPr>
            <a:spLocks noChangeArrowheads="1"/>
          </p:cNvSpPr>
          <p:nvPr/>
        </p:nvSpPr>
        <p:spPr bwMode="auto">
          <a:xfrm>
            <a:off x="5334000" y="5486400"/>
            <a:ext cx="685800" cy="3048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37" name="Rectangle 35"/>
          <p:cNvSpPr>
            <a:spLocks noChangeArrowheads="1"/>
          </p:cNvSpPr>
          <p:nvPr/>
        </p:nvSpPr>
        <p:spPr bwMode="auto">
          <a:xfrm>
            <a:off x="6553200" y="5486400"/>
            <a:ext cx="685800" cy="3048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38" name="Rectangle 36"/>
          <p:cNvSpPr>
            <a:spLocks noChangeArrowheads="1"/>
          </p:cNvSpPr>
          <p:nvPr/>
        </p:nvSpPr>
        <p:spPr bwMode="auto">
          <a:xfrm>
            <a:off x="7239000" y="5486400"/>
            <a:ext cx="685800" cy="3048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39" name="Rectangle 37"/>
          <p:cNvSpPr>
            <a:spLocks noChangeArrowheads="1"/>
          </p:cNvSpPr>
          <p:nvPr/>
        </p:nvSpPr>
        <p:spPr bwMode="auto">
          <a:xfrm>
            <a:off x="5334000" y="5181600"/>
            <a:ext cx="685800" cy="3048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40" name="Rectangle 38"/>
          <p:cNvSpPr>
            <a:spLocks noChangeArrowheads="1"/>
          </p:cNvSpPr>
          <p:nvPr/>
        </p:nvSpPr>
        <p:spPr bwMode="auto">
          <a:xfrm>
            <a:off x="6553200" y="5181600"/>
            <a:ext cx="685800" cy="3048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41" name="Rectangle 39"/>
          <p:cNvSpPr>
            <a:spLocks noChangeArrowheads="1"/>
          </p:cNvSpPr>
          <p:nvPr/>
        </p:nvSpPr>
        <p:spPr bwMode="auto">
          <a:xfrm>
            <a:off x="7239000" y="5181600"/>
            <a:ext cx="685800" cy="3048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42" name="Rectangle 40"/>
          <p:cNvSpPr>
            <a:spLocks noChangeArrowheads="1"/>
          </p:cNvSpPr>
          <p:nvPr/>
        </p:nvSpPr>
        <p:spPr bwMode="auto">
          <a:xfrm>
            <a:off x="5334000" y="4876800"/>
            <a:ext cx="685800" cy="3048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43" name="Rectangle 41"/>
          <p:cNvSpPr>
            <a:spLocks noChangeArrowheads="1"/>
          </p:cNvSpPr>
          <p:nvPr/>
        </p:nvSpPr>
        <p:spPr bwMode="auto">
          <a:xfrm>
            <a:off x="6553200" y="4876800"/>
            <a:ext cx="685800" cy="3048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44" name="Rectangle 42"/>
          <p:cNvSpPr>
            <a:spLocks noChangeArrowheads="1"/>
          </p:cNvSpPr>
          <p:nvPr/>
        </p:nvSpPr>
        <p:spPr bwMode="auto">
          <a:xfrm>
            <a:off x="7239000" y="4876800"/>
            <a:ext cx="685800" cy="3048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45" name="Rectangle 43"/>
          <p:cNvSpPr>
            <a:spLocks noChangeArrowheads="1"/>
          </p:cNvSpPr>
          <p:nvPr/>
        </p:nvSpPr>
        <p:spPr bwMode="auto">
          <a:xfrm>
            <a:off x="5334000" y="4572000"/>
            <a:ext cx="685800" cy="3048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46" name="Rectangle 44"/>
          <p:cNvSpPr>
            <a:spLocks noChangeArrowheads="1"/>
          </p:cNvSpPr>
          <p:nvPr/>
        </p:nvSpPr>
        <p:spPr bwMode="auto">
          <a:xfrm>
            <a:off x="6553200" y="4572000"/>
            <a:ext cx="685800" cy="3048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47" name="Rectangle 45"/>
          <p:cNvSpPr>
            <a:spLocks noChangeArrowheads="1"/>
          </p:cNvSpPr>
          <p:nvPr/>
        </p:nvSpPr>
        <p:spPr bwMode="auto">
          <a:xfrm>
            <a:off x="7239000" y="4572000"/>
            <a:ext cx="685800" cy="3048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48" name="Rectangle 46"/>
          <p:cNvSpPr>
            <a:spLocks noChangeArrowheads="1"/>
          </p:cNvSpPr>
          <p:nvPr/>
        </p:nvSpPr>
        <p:spPr bwMode="auto">
          <a:xfrm>
            <a:off x="5334000" y="4267200"/>
            <a:ext cx="685800" cy="3048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49" name="Rectangle 47"/>
          <p:cNvSpPr>
            <a:spLocks noChangeArrowheads="1"/>
          </p:cNvSpPr>
          <p:nvPr/>
        </p:nvSpPr>
        <p:spPr bwMode="auto">
          <a:xfrm>
            <a:off x="6553200" y="4267200"/>
            <a:ext cx="685800" cy="3048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50" name="Rectangle 48"/>
          <p:cNvSpPr>
            <a:spLocks noChangeArrowheads="1"/>
          </p:cNvSpPr>
          <p:nvPr/>
        </p:nvSpPr>
        <p:spPr bwMode="auto">
          <a:xfrm>
            <a:off x="7239000" y="4267200"/>
            <a:ext cx="685800" cy="3048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51" name="Rectangle 49"/>
          <p:cNvSpPr>
            <a:spLocks noChangeArrowheads="1"/>
          </p:cNvSpPr>
          <p:nvPr/>
        </p:nvSpPr>
        <p:spPr bwMode="auto">
          <a:xfrm>
            <a:off x="5334000" y="3962400"/>
            <a:ext cx="685800" cy="3048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52" name="Rectangle 50"/>
          <p:cNvSpPr>
            <a:spLocks noChangeArrowheads="1"/>
          </p:cNvSpPr>
          <p:nvPr/>
        </p:nvSpPr>
        <p:spPr bwMode="auto">
          <a:xfrm>
            <a:off x="6553200" y="3962400"/>
            <a:ext cx="685800" cy="3048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53" name="Rectangle 51"/>
          <p:cNvSpPr>
            <a:spLocks noChangeArrowheads="1"/>
          </p:cNvSpPr>
          <p:nvPr/>
        </p:nvSpPr>
        <p:spPr bwMode="auto">
          <a:xfrm>
            <a:off x="7239000" y="3962400"/>
            <a:ext cx="685800" cy="3048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54" name="Rectangle 52"/>
          <p:cNvSpPr>
            <a:spLocks noChangeArrowheads="1"/>
          </p:cNvSpPr>
          <p:nvPr/>
        </p:nvSpPr>
        <p:spPr bwMode="auto">
          <a:xfrm>
            <a:off x="5334000" y="3657600"/>
            <a:ext cx="685800" cy="3048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55" name="Rectangle 53"/>
          <p:cNvSpPr>
            <a:spLocks noChangeArrowheads="1"/>
          </p:cNvSpPr>
          <p:nvPr/>
        </p:nvSpPr>
        <p:spPr bwMode="auto">
          <a:xfrm>
            <a:off x="6553200" y="3657600"/>
            <a:ext cx="685800" cy="3048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56" name="Rectangle 54"/>
          <p:cNvSpPr>
            <a:spLocks noChangeArrowheads="1"/>
          </p:cNvSpPr>
          <p:nvPr/>
        </p:nvSpPr>
        <p:spPr bwMode="auto">
          <a:xfrm>
            <a:off x="7239000" y="3657600"/>
            <a:ext cx="685800" cy="3048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57" name="Rectangle 55"/>
          <p:cNvSpPr>
            <a:spLocks noChangeArrowheads="1"/>
          </p:cNvSpPr>
          <p:nvPr/>
        </p:nvSpPr>
        <p:spPr bwMode="auto">
          <a:xfrm>
            <a:off x="5334000" y="3352800"/>
            <a:ext cx="685800" cy="3048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58" name="Rectangle 56"/>
          <p:cNvSpPr>
            <a:spLocks noChangeArrowheads="1"/>
          </p:cNvSpPr>
          <p:nvPr/>
        </p:nvSpPr>
        <p:spPr bwMode="auto">
          <a:xfrm>
            <a:off x="6553200" y="3352800"/>
            <a:ext cx="685800" cy="3048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59" name="Rectangle 57"/>
          <p:cNvSpPr>
            <a:spLocks noChangeArrowheads="1"/>
          </p:cNvSpPr>
          <p:nvPr/>
        </p:nvSpPr>
        <p:spPr bwMode="auto">
          <a:xfrm>
            <a:off x="7239000" y="3352800"/>
            <a:ext cx="685800" cy="3048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60" name="Rectangle 58"/>
          <p:cNvSpPr>
            <a:spLocks noChangeArrowheads="1"/>
          </p:cNvSpPr>
          <p:nvPr/>
        </p:nvSpPr>
        <p:spPr bwMode="auto">
          <a:xfrm>
            <a:off x="5334000" y="3048000"/>
            <a:ext cx="685800" cy="3048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61" name="Rectangle 59"/>
          <p:cNvSpPr>
            <a:spLocks noChangeArrowheads="1"/>
          </p:cNvSpPr>
          <p:nvPr/>
        </p:nvSpPr>
        <p:spPr bwMode="auto">
          <a:xfrm>
            <a:off x="6553200" y="3048000"/>
            <a:ext cx="685800" cy="3048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62" name="Rectangle 60"/>
          <p:cNvSpPr>
            <a:spLocks noChangeArrowheads="1"/>
          </p:cNvSpPr>
          <p:nvPr/>
        </p:nvSpPr>
        <p:spPr bwMode="auto">
          <a:xfrm>
            <a:off x="7239000" y="3048000"/>
            <a:ext cx="685800" cy="3048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63" name="Rectangle 61"/>
          <p:cNvSpPr>
            <a:spLocks noChangeArrowheads="1"/>
          </p:cNvSpPr>
          <p:nvPr/>
        </p:nvSpPr>
        <p:spPr bwMode="auto">
          <a:xfrm>
            <a:off x="5334000" y="2743200"/>
            <a:ext cx="685800" cy="3048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64" name="Rectangle 62"/>
          <p:cNvSpPr>
            <a:spLocks noChangeArrowheads="1"/>
          </p:cNvSpPr>
          <p:nvPr/>
        </p:nvSpPr>
        <p:spPr bwMode="auto">
          <a:xfrm>
            <a:off x="6553200" y="2743200"/>
            <a:ext cx="685800" cy="3048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65" name="Rectangle 63"/>
          <p:cNvSpPr>
            <a:spLocks noChangeArrowheads="1"/>
          </p:cNvSpPr>
          <p:nvPr/>
        </p:nvSpPr>
        <p:spPr bwMode="auto">
          <a:xfrm>
            <a:off x="7239000" y="2743200"/>
            <a:ext cx="685800" cy="3048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66" name="Rectangle 64"/>
          <p:cNvSpPr>
            <a:spLocks noChangeArrowheads="1"/>
          </p:cNvSpPr>
          <p:nvPr/>
        </p:nvSpPr>
        <p:spPr bwMode="auto">
          <a:xfrm>
            <a:off x="5334000" y="2438400"/>
            <a:ext cx="685800" cy="3048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67" name="Rectangle 65"/>
          <p:cNvSpPr>
            <a:spLocks noChangeArrowheads="1"/>
          </p:cNvSpPr>
          <p:nvPr/>
        </p:nvSpPr>
        <p:spPr bwMode="auto">
          <a:xfrm>
            <a:off x="6553200" y="2438400"/>
            <a:ext cx="685800" cy="3048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68" name="Rectangle 66"/>
          <p:cNvSpPr>
            <a:spLocks noChangeArrowheads="1"/>
          </p:cNvSpPr>
          <p:nvPr/>
        </p:nvSpPr>
        <p:spPr bwMode="auto">
          <a:xfrm>
            <a:off x="7239000" y="2438400"/>
            <a:ext cx="685800" cy="3048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69" name="Rectangle 67"/>
          <p:cNvSpPr>
            <a:spLocks noChangeArrowheads="1"/>
          </p:cNvSpPr>
          <p:nvPr/>
        </p:nvSpPr>
        <p:spPr bwMode="auto">
          <a:xfrm>
            <a:off x="5334000" y="2133600"/>
            <a:ext cx="685800" cy="3048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70" name="Rectangle 68"/>
          <p:cNvSpPr>
            <a:spLocks noChangeArrowheads="1"/>
          </p:cNvSpPr>
          <p:nvPr/>
        </p:nvSpPr>
        <p:spPr bwMode="auto">
          <a:xfrm>
            <a:off x="6553200" y="2133600"/>
            <a:ext cx="685800" cy="3048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71" name="Rectangle 69"/>
          <p:cNvSpPr>
            <a:spLocks noChangeArrowheads="1"/>
          </p:cNvSpPr>
          <p:nvPr/>
        </p:nvSpPr>
        <p:spPr bwMode="auto">
          <a:xfrm>
            <a:off x="7239000" y="2133600"/>
            <a:ext cx="685800" cy="3048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72" name="Rectangle 70"/>
          <p:cNvSpPr>
            <a:spLocks noChangeArrowheads="1"/>
          </p:cNvSpPr>
          <p:nvPr/>
        </p:nvSpPr>
        <p:spPr bwMode="auto">
          <a:xfrm>
            <a:off x="5334000" y="1828800"/>
            <a:ext cx="685800" cy="3048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73" name="Rectangle 71"/>
          <p:cNvSpPr>
            <a:spLocks noChangeArrowheads="1"/>
          </p:cNvSpPr>
          <p:nvPr/>
        </p:nvSpPr>
        <p:spPr bwMode="auto">
          <a:xfrm>
            <a:off x="6553200" y="1828800"/>
            <a:ext cx="685800" cy="3048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74" name="Rectangle 72"/>
          <p:cNvSpPr>
            <a:spLocks noChangeArrowheads="1"/>
          </p:cNvSpPr>
          <p:nvPr/>
        </p:nvSpPr>
        <p:spPr bwMode="auto">
          <a:xfrm>
            <a:off x="7239000" y="1828800"/>
            <a:ext cx="685800" cy="3048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75" name="Rectangle 73"/>
          <p:cNvSpPr>
            <a:spLocks noChangeArrowheads="1"/>
          </p:cNvSpPr>
          <p:nvPr/>
        </p:nvSpPr>
        <p:spPr bwMode="auto">
          <a:xfrm>
            <a:off x="5334000" y="1524000"/>
            <a:ext cx="685800" cy="3048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76" name="Rectangle 74"/>
          <p:cNvSpPr>
            <a:spLocks noChangeArrowheads="1"/>
          </p:cNvSpPr>
          <p:nvPr/>
        </p:nvSpPr>
        <p:spPr bwMode="auto">
          <a:xfrm>
            <a:off x="6553200" y="1524000"/>
            <a:ext cx="685800" cy="3048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77" name="Rectangle 75"/>
          <p:cNvSpPr>
            <a:spLocks noChangeArrowheads="1"/>
          </p:cNvSpPr>
          <p:nvPr/>
        </p:nvSpPr>
        <p:spPr bwMode="auto">
          <a:xfrm>
            <a:off x="7239000" y="1524000"/>
            <a:ext cx="685800" cy="3048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78" name="Rectangle 76"/>
          <p:cNvSpPr>
            <a:spLocks noChangeArrowheads="1"/>
          </p:cNvSpPr>
          <p:nvPr/>
        </p:nvSpPr>
        <p:spPr bwMode="auto">
          <a:xfrm>
            <a:off x="5334000" y="1219200"/>
            <a:ext cx="685800" cy="3048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79" name="Rectangle 77"/>
          <p:cNvSpPr>
            <a:spLocks noChangeArrowheads="1"/>
          </p:cNvSpPr>
          <p:nvPr/>
        </p:nvSpPr>
        <p:spPr bwMode="auto">
          <a:xfrm>
            <a:off x="6553200" y="1219200"/>
            <a:ext cx="685800" cy="3048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80" name="Rectangle 78"/>
          <p:cNvSpPr>
            <a:spLocks noChangeArrowheads="1"/>
          </p:cNvSpPr>
          <p:nvPr/>
        </p:nvSpPr>
        <p:spPr bwMode="auto">
          <a:xfrm>
            <a:off x="7239000" y="1219200"/>
            <a:ext cx="685800" cy="3048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81" name="Oval 79"/>
          <p:cNvSpPr>
            <a:spLocks noChangeArrowheads="1"/>
          </p:cNvSpPr>
          <p:nvPr/>
        </p:nvSpPr>
        <p:spPr bwMode="auto">
          <a:xfrm>
            <a:off x="6705600" y="62103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grpSp>
        <p:nvGrpSpPr>
          <p:cNvPr id="82" name="Group 80"/>
          <p:cNvGrpSpPr>
            <a:grpSpLocks/>
          </p:cNvGrpSpPr>
          <p:nvPr/>
        </p:nvGrpSpPr>
        <p:grpSpPr bwMode="auto">
          <a:xfrm>
            <a:off x="2590800" y="3657600"/>
            <a:ext cx="152400" cy="2895600"/>
            <a:chOff x="3936" y="1104"/>
            <a:chExt cx="144" cy="2688"/>
          </a:xfrm>
        </p:grpSpPr>
        <p:sp>
          <p:nvSpPr>
            <p:cNvPr id="83" name="Rectangle 81"/>
            <p:cNvSpPr>
              <a:spLocks noChangeArrowheads="1"/>
            </p:cNvSpPr>
            <p:nvPr/>
          </p:nvSpPr>
          <p:spPr bwMode="auto">
            <a:xfrm>
              <a:off x="3936" y="1104"/>
              <a:ext cx="144" cy="672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ar-IQ"/>
            </a:p>
          </p:txBody>
        </p:sp>
        <p:sp>
          <p:nvSpPr>
            <p:cNvPr id="84" name="Rectangle 82"/>
            <p:cNvSpPr>
              <a:spLocks noChangeArrowheads="1"/>
            </p:cNvSpPr>
            <p:nvPr/>
          </p:nvSpPr>
          <p:spPr bwMode="auto">
            <a:xfrm>
              <a:off x="3936" y="1776"/>
              <a:ext cx="144" cy="672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ar-IQ"/>
            </a:p>
          </p:txBody>
        </p:sp>
        <p:sp>
          <p:nvSpPr>
            <p:cNvPr id="85" name="Rectangle 83"/>
            <p:cNvSpPr>
              <a:spLocks noChangeArrowheads="1"/>
            </p:cNvSpPr>
            <p:nvPr/>
          </p:nvSpPr>
          <p:spPr bwMode="auto">
            <a:xfrm>
              <a:off x="3936" y="2448"/>
              <a:ext cx="144" cy="672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ar-IQ"/>
            </a:p>
          </p:txBody>
        </p:sp>
        <p:sp>
          <p:nvSpPr>
            <p:cNvPr id="86" name="Rectangle 84"/>
            <p:cNvSpPr>
              <a:spLocks noChangeArrowheads="1"/>
            </p:cNvSpPr>
            <p:nvPr/>
          </p:nvSpPr>
          <p:spPr bwMode="auto">
            <a:xfrm>
              <a:off x="3936" y="3120"/>
              <a:ext cx="144" cy="672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ar-IQ"/>
            </a:p>
          </p:txBody>
        </p:sp>
      </p:grpSp>
      <p:sp>
        <p:nvSpPr>
          <p:cNvPr id="87" name="Line 85"/>
          <p:cNvSpPr>
            <a:spLocks noChangeShapeType="1"/>
          </p:cNvSpPr>
          <p:nvPr/>
        </p:nvSpPr>
        <p:spPr bwMode="auto">
          <a:xfrm flipV="1">
            <a:off x="2667000" y="1219200"/>
            <a:ext cx="0" cy="2438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88" name="Oval 86"/>
          <p:cNvSpPr>
            <a:spLocks noChangeArrowheads="1"/>
          </p:cNvSpPr>
          <p:nvPr/>
        </p:nvSpPr>
        <p:spPr bwMode="auto">
          <a:xfrm>
            <a:off x="2667000" y="5486400"/>
            <a:ext cx="381000" cy="304800"/>
          </a:xfrm>
          <a:prstGeom prst="ellipse">
            <a:avLst/>
          </a:prstGeom>
          <a:solidFill>
            <a:srgbClr val="FF0000">
              <a:alpha val="50000"/>
            </a:srgbClr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89" name="Oval 87"/>
          <p:cNvSpPr>
            <a:spLocks noChangeArrowheads="1"/>
          </p:cNvSpPr>
          <p:nvPr/>
        </p:nvSpPr>
        <p:spPr bwMode="auto">
          <a:xfrm>
            <a:off x="2057400" y="4419600"/>
            <a:ext cx="1219200" cy="609600"/>
          </a:xfrm>
          <a:prstGeom prst="ellipse">
            <a:avLst/>
          </a:prstGeom>
          <a:solidFill>
            <a:srgbClr val="FF0000">
              <a:alpha val="50000"/>
            </a:srgbClr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90" name="Oval 88"/>
          <p:cNvSpPr>
            <a:spLocks noChangeArrowheads="1"/>
          </p:cNvSpPr>
          <p:nvPr/>
        </p:nvSpPr>
        <p:spPr bwMode="auto">
          <a:xfrm>
            <a:off x="1524000" y="6172200"/>
            <a:ext cx="2286000" cy="152400"/>
          </a:xfrm>
          <a:prstGeom prst="ellipse">
            <a:avLst/>
          </a:prstGeom>
          <a:solidFill>
            <a:srgbClr val="FF0000">
              <a:alpha val="50000"/>
            </a:srgbClr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91" name="Oval 89"/>
          <p:cNvSpPr>
            <a:spLocks noChangeArrowheads="1"/>
          </p:cNvSpPr>
          <p:nvPr/>
        </p:nvSpPr>
        <p:spPr bwMode="auto">
          <a:xfrm>
            <a:off x="2362200" y="3962400"/>
            <a:ext cx="609600" cy="304800"/>
          </a:xfrm>
          <a:prstGeom prst="ellipse">
            <a:avLst/>
          </a:prstGeom>
          <a:solidFill>
            <a:srgbClr val="FF0000">
              <a:alpha val="50000"/>
            </a:srgbClr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92" name="Oval 90"/>
          <p:cNvSpPr>
            <a:spLocks noChangeArrowheads="1"/>
          </p:cNvSpPr>
          <p:nvPr/>
        </p:nvSpPr>
        <p:spPr bwMode="auto">
          <a:xfrm>
            <a:off x="7696200" y="5605463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93" name="Oval 91"/>
          <p:cNvSpPr>
            <a:spLocks noChangeArrowheads="1"/>
          </p:cNvSpPr>
          <p:nvPr/>
        </p:nvSpPr>
        <p:spPr bwMode="auto">
          <a:xfrm>
            <a:off x="7315200" y="46863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94" name="Oval 92"/>
          <p:cNvSpPr>
            <a:spLocks noChangeArrowheads="1"/>
          </p:cNvSpPr>
          <p:nvPr/>
        </p:nvSpPr>
        <p:spPr bwMode="auto">
          <a:xfrm>
            <a:off x="5638800" y="4076700"/>
            <a:ext cx="76200" cy="7620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grpSp>
        <p:nvGrpSpPr>
          <p:cNvPr id="95" name="Group 93"/>
          <p:cNvGrpSpPr>
            <a:grpSpLocks/>
          </p:cNvGrpSpPr>
          <p:nvPr/>
        </p:nvGrpSpPr>
        <p:grpSpPr bwMode="auto">
          <a:xfrm>
            <a:off x="4876800" y="1371600"/>
            <a:ext cx="533400" cy="5156200"/>
            <a:chOff x="3072" y="864"/>
            <a:chExt cx="336" cy="3248"/>
          </a:xfrm>
        </p:grpSpPr>
        <p:sp>
          <p:nvSpPr>
            <p:cNvPr id="96" name="Text Box 94"/>
            <p:cNvSpPr txBox="1">
              <a:spLocks noChangeArrowheads="1"/>
            </p:cNvSpPr>
            <p:nvPr/>
          </p:nvSpPr>
          <p:spPr bwMode="auto">
            <a:xfrm>
              <a:off x="3072" y="864"/>
              <a:ext cx="33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>
                  <a:latin typeface="Arial Narrow" pitchFamily="34" charset="0"/>
                </a:rPr>
                <a:t>7000</a:t>
              </a:r>
            </a:p>
          </p:txBody>
        </p:sp>
        <p:sp>
          <p:nvSpPr>
            <p:cNvPr id="97" name="Text Box 95"/>
            <p:cNvSpPr txBox="1">
              <a:spLocks noChangeArrowheads="1"/>
            </p:cNvSpPr>
            <p:nvPr/>
          </p:nvSpPr>
          <p:spPr bwMode="auto">
            <a:xfrm>
              <a:off x="3072" y="1061"/>
              <a:ext cx="33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>
                  <a:latin typeface="Arial Narrow" pitchFamily="34" charset="0"/>
                </a:rPr>
                <a:t>7001</a:t>
              </a:r>
            </a:p>
          </p:txBody>
        </p:sp>
        <p:sp>
          <p:nvSpPr>
            <p:cNvPr id="98" name="Text Box 96"/>
            <p:cNvSpPr txBox="1">
              <a:spLocks noChangeArrowheads="1"/>
            </p:cNvSpPr>
            <p:nvPr/>
          </p:nvSpPr>
          <p:spPr bwMode="auto">
            <a:xfrm>
              <a:off x="3072" y="1258"/>
              <a:ext cx="33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>
                  <a:latin typeface="Arial Narrow" pitchFamily="34" charset="0"/>
                </a:rPr>
                <a:t>7002</a:t>
              </a:r>
            </a:p>
          </p:txBody>
        </p:sp>
        <p:sp>
          <p:nvSpPr>
            <p:cNvPr id="99" name="Text Box 97"/>
            <p:cNvSpPr txBox="1">
              <a:spLocks noChangeArrowheads="1"/>
            </p:cNvSpPr>
            <p:nvPr/>
          </p:nvSpPr>
          <p:spPr bwMode="auto">
            <a:xfrm>
              <a:off x="3072" y="1455"/>
              <a:ext cx="33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>
                  <a:latin typeface="Arial Narrow" pitchFamily="34" charset="0"/>
                </a:rPr>
                <a:t>7003</a:t>
              </a:r>
            </a:p>
          </p:txBody>
        </p:sp>
        <p:sp>
          <p:nvSpPr>
            <p:cNvPr id="100" name="Text Box 98"/>
            <p:cNvSpPr txBox="1">
              <a:spLocks noChangeArrowheads="1"/>
            </p:cNvSpPr>
            <p:nvPr/>
          </p:nvSpPr>
          <p:spPr bwMode="auto">
            <a:xfrm>
              <a:off x="3072" y="1645"/>
              <a:ext cx="33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>
                  <a:latin typeface="Arial Narrow" pitchFamily="34" charset="0"/>
                </a:rPr>
                <a:t>7004</a:t>
              </a:r>
            </a:p>
          </p:txBody>
        </p:sp>
        <p:sp>
          <p:nvSpPr>
            <p:cNvPr id="101" name="Text Box 99"/>
            <p:cNvSpPr txBox="1">
              <a:spLocks noChangeArrowheads="1"/>
            </p:cNvSpPr>
            <p:nvPr/>
          </p:nvSpPr>
          <p:spPr bwMode="auto">
            <a:xfrm>
              <a:off x="3072" y="1835"/>
              <a:ext cx="33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>
                  <a:latin typeface="Arial Narrow" pitchFamily="34" charset="0"/>
                </a:rPr>
                <a:t>7005</a:t>
              </a:r>
            </a:p>
          </p:txBody>
        </p:sp>
        <p:sp>
          <p:nvSpPr>
            <p:cNvPr id="102" name="Text Box 100"/>
            <p:cNvSpPr txBox="1">
              <a:spLocks noChangeArrowheads="1"/>
            </p:cNvSpPr>
            <p:nvPr/>
          </p:nvSpPr>
          <p:spPr bwMode="auto">
            <a:xfrm>
              <a:off x="3072" y="2025"/>
              <a:ext cx="33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>
                  <a:latin typeface="Arial Narrow" pitchFamily="34" charset="0"/>
                </a:rPr>
                <a:t>7006</a:t>
              </a:r>
            </a:p>
          </p:txBody>
        </p:sp>
        <p:sp>
          <p:nvSpPr>
            <p:cNvPr id="103" name="Text Box 101"/>
            <p:cNvSpPr txBox="1">
              <a:spLocks noChangeArrowheads="1"/>
            </p:cNvSpPr>
            <p:nvPr/>
          </p:nvSpPr>
          <p:spPr bwMode="auto">
            <a:xfrm>
              <a:off x="3072" y="2215"/>
              <a:ext cx="33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>
                  <a:latin typeface="Arial Narrow" pitchFamily="34" charset="0"/>
                </a:rPr>
                <a:t>7007</a:t>
              </a:r>
            </a:p>
          </p:txBody>
        </p:sp>
        <p:sp>
          <p:nvSpPr>
            <p:cNvPr id="104" name="Text Box 102"/>
            <p:cNvSpPr txBox="1">
              <a:spLocks noChangeArrowheads="1"/>
            </p:cNvSpPr>
            <p:nvPr/>
          </p:nvSpPr>
          <p:spPr bwMode="auto">
            <a:xfrm>
              <a:off x="3072" y="2405"/>
              <a:ext cx="33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>
                  <a:latin typeface="Arial Narrow" pitchFamily="34" charset="0"/>
                </a:rPr>
                <a:t>7008</a:t>
              </a:r>
            </a:p>
          </p:txBody>
        </p:sp>
        <p:sp>
          <p:nvSpPr>
            <p:cNvPr id="105" name="Text Box 103"/>
            <p:cNvSpPr txBox="1">
              <a:spLocks noChangeArrowheads="1"/>
            </p:cNvSpPr>
            <p:nvPr/>
          </p:nvSpPr>
          <p:spPr bwMode="auto">
            <a:xfrm>
              <a:off x="3072" y="2595"/>
              <a:ext cx="33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>
                  <a:latin typeface="Arial Narrow" pitchFamily="34" charset="0"/>
                </a:rPr>
                <a:t>7009</a:t>
              </a:r>
            </a:p>
          </p:txBody>
        </p:sp>
        <p:sp>
          <p:nvSpPr>
            <p:cNvPr id="106" name="Text Box 104"/>
            <p:cNvSpPr txBox="1">
              <a:spLocks noChangeArrowheads="1"/>
            </p:cNvSpPr>
            <p:nvPr/>
          </p:nvSpPr>
          <p:spPr bwMode="auto">
            <a:xfrm>
              <a:off x="3072" y="2785"/>
              <a:ext cx="33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>
                  <a:latin typeface="Arial Narrow" pitchFamily="34" charset="0"/>
                </a:rPr>
                <a:t>7010</a:t>
              </a:r>
            </a:p>
          </p:txBody>
        </p:sp>
        <p:sp>
          <p:nvSpPr>
            <p:cNvPr id="107" name="Text Box 105"/>
            <p:cNvSpPr txBox="1">
              <a:spLocks noChangeArrowheads="1"/>
            </p:cNvSpPr>
            <p:nvPr/>
          </p:nvSpPr>
          <p:spPr bwMode="auto">
            <a:xfrm>
              <a:off x="3072" y="2975"/>
              <a:ext cx="33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>
                  <a:latin typeface="Arial Narrow" pitchFamily="34" charset="0"/>
                </a:rPr>
                <a:t>7011</a:t>
              </a:r>
            </a:p>
          </p:txBody>
        </p:sp>
        <p:sp>
          <p:nvSpPr>
            <p:cNvPr id="108" name="Text Box 106"/>
            <p:cNvSpPr txBox="1">
              <a:spLocks noChangeArrowheads="1"/>
            </p:cNvSpPr>
            <p:nvPr/>
          </p:nvSpPr>
          <p:spPr bwMode="auto">
            <a:xfrm>
              <a:off x="3072" y="3165"/>
              <a:ext cx="33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>
                  <a:latin typeface="Arial Narrow" pitchFamily="34" charset="0"/>
                </a:rPr>
                <a:t>7012</a:t>
              </a:r>
            </a:p>
          </p:txBody>
        </p:sp>
        <p:sp>
          <p:nvSpPr>
            <p:cNvPr id="109" name="Text Box 107"/>
            <p:cNvSpPr txBox="1">
              <a:spLocks noChangeArrowheads="1"/>
            </p:cNvSpPr>
            <p:nvPr/>
          </p:nvSpPr>
          <p:spPr bwMode="auto">
            <a:xfrm>
              <a:off x="3072" y="3369"/>
              <a:ext cx="33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>
                  <a:latin typeface="Arial Narrow" pitchFamily="34" charset="0"/>
                </a:rPr>
                <a:t>7013</a:t>
              </a:r>
            </a:p>
          </p:txBody>
        </p:sp>
        <p:sp>
          <p:nvSpPr>
            <p:cNvPr id="110" name="Text Box 108"/>
            <p:cNvSpPr txBox="1">
              <a:spLocks noChangeArrowheads="1"/>
            </p:cNvSpPr>
            <p:nvPr/>
          </p:nvSpPr>
          <p:spPr bwMode="auto">
            <a:xfrm>
              <a:off x="3072" y="3566"/>
              <a:ext cx="33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>
                  <a:latin typeface="Arial Narrow" pitchFamily="34" charset="0"/>
                </a:rPr>
                <a:t>7014</a:t>
              </a:r>
            </a:p>
          </p:txBody>
        </p:sp>
        <p:sp>
          <p:nvSpPr>
            <p:cNvPr id="111" name="Text Box 109"/>
            <p:cNvSpPr txBox="1">
              <a:spLocks noChangeArrowheads="1"/>
            </p:cNvSpPr>
            <p:nvPr/>
          </p:nvSpPr>
          <p:spPr bwMode="auto">
            <a:xfrm>
              <a:off x="3072" y="3756"/>
              <a:ext cx="33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>
                  <a:latin typeface="Arial Narrow" pitchFamily="34" charset="0"/>
                </a:rPr>
                <a:t>7015</a:t>
              </a:r>
            </a:p>
          </p:txBody>
        </p:sp>
        <p:sp>
          <p:nvSpPr>
            <p:cNvPr id="112" name="Text Box 110"/>
            <p:cNvSpPr txBox="1">
              <a:spLocks noChangeArrowheads="1"/>
            </p:cNvSpPr>
            <p:nvPr/>
          </p:nvSpPr>
          <p:spPr bwMode="auto">
            <a:xfrm>
              <a:off x="3072" y="3939"/>
              <a:ext cx="33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>
                  <a:latin typeface="Arial Narrow" pitchFamily="34" charset="0"/>
                </a:rPr>
                <a:t>7016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04800" y="1219200"/>
            <a:ext cx="4267200" cy="5486400"/>
            <a:chOff x="144" y="576"/>
            <a:chExt cx="2736" cy="3456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144" y="2880"/>
              <a:ext cx="2736" cy="192"/>
            </a:xfrm>
            <a:prstGeom prst="rect">
              <a:avLst/>
            </a:prstGeom>
            <a:solidFill>
              <a:srgbClr val="99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ar-IQ"/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auto">
            <a:xfrm>
              <a:off x="144" y="3072"/>
              <a:ext cx="2736" cy="192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ar-IQ"/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144" y="3264"/>
              <a:ext cx="2736" cy="192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ar-IQ"/>
            </a:p>
          </p:txBody>
        </p:sp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>
              <a:off x="144" y="3456"/>
              <a:ext cx="2736" cy="192"/>
            </a:xfrm>
            <a:prstGeom prst="rect">
              <a:avLst/>
            </a:prstGeom>
            <a:solidFill>
              <a:srgbClr val="CCC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ar-IQ"/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auto">
            <a:xfrm>
              <a:off x="144" y="3648"/>
              <a:ext cx="2736" cy="192"/>
            </a:xfrm>
            <a:prstGeom prst="rect">
              <a:avLst/>
            </a:prstGeom>
            <a:solidFill>
              <a:srgbClr val="99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ar-IQ"/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auto">
            <a:xfrm>
              <a:off x="144" y="3840"/>
              <a:ext cx="2736" cy="192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ar-IQ"/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auto">
            <a:xfrm>
              <a:off x="144" y="1728"/>
              <a:ext cx="2736" cy="192"/>
            </a:xfrm>
            <a:prstGeom prst="rect">
              <a:avLst/>
            </a:prstGeom>
            <a:solidFill>
              <a:srgbClr val="99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ar-IQ"/>
            </a:p>
          </p:txBody>
        </p:sp>
        <p:sp>
          <p:nvSpPr>
            <p:cNvPr id="12" name="Rectangle 10"/>
            <p:cNvSpPr>
              <a:spLocks noChangeArrowheads="1"/>
            </p:cNvSpPr>
            <p:nvPr/>
          </p:nvSpPr>
          <p:spPr bwMode="auto">
            <a:xfrm>
              <a:off x="144" y="1920"/>
              <a:ext cx="2736" cy="192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ar-IQ"/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auto">
            <a:xfrm>
              <a:off x="144" y="2112"/>
              <a:ext cx="2736" cy="192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ar-IQ"/>
            </a:p>
          </p:txBody>
        </p:sp>
        <p:sp>
          <p:nvSpPr>
            <p:cNvPr id="14" name="Rectangle 12"/>
            <p:cNvSpPr>
              <a:spLocks noChangeArrowheads="1"/>
            </p:cNvSpPr>
            <p:nvPr/>
          </p:nvSpPr>
          <p:spPr bwMode="auto">
            <a:xfrm>
              <a:off x="144" y="2304"/>
              <a:ext cx="2736" cy="192"/>
            </a:xfrm>
            <a:prstGeom prst="rect">
              <a:avLst/>
            </a:prstGeom>
            <a:solidFill>
              <a:srgbClr val="CCC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ar-IQ"/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auto">
            <a:xfrm>
              <a:off x="144" y="2496"/>
              <a:ext cx="2736" cy="192"/>
            </a:xfrm>
            <a:prstGeom prst="rect">
              <a:avLst/>
            </a:prstGeom>
            <a:solidFill>
              <a:srgbClr val="99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ar-IQ"/>
            </a:p>
          </p:txBody>
        </p:sp>
        <p:sp>
          <p:nvSpPr>
            <p:cNvPr id="16" name="Rectangle 14"/>
            <p:cNvSpPr>
              <a:spLocks noChangeArrowheads="1"/>
            </p:cNvSpPr>
            <p:nvPr/>
          </p:nvSpPr>
          <p:spPr bwMode="auto">
            <a:xfrm>
              <a:off x="144" y="2688"/>
              <a:ext cx="2736" cy="192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ar-IQ"/>
            </a:p>
          </p:txBody>
        </p:sp>
        <p:sp>
          <p:nvSpPr>
            <p:cNvPr id="17" name="Rectangle 15"/>
            <p:cNvSpPr>
              <a:spLocks noChangeArrowheads="1"/>
            </p:cNvSpPr>
            <p:nvPr/>
          </p:nvSpPr>
          <p:spPr bwMode="auto">
            <a:xfrm>
              <a:off x="144" y="576"/>
              <a:ext cx="2736" cy="192"/>
            </a:xfrm>
            <a:prstGeom prst="rect">
              <a:avLst/>
            </a:prstGeom>
            <a:solidFill>
              <a:srgbClr val="99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ar-IQ"/>
            </a:p>
          </p:txBody>
        </p:sp>
        <p:sp>
          <p:nvSpPr>
            <p:cNvPr id="18" name="Rectangle 16"/>
            <p:cNvSpPr>
              <a:spLocks noChangeArrowheads="1"/>
            </p:cNvSpPr>
            <p:nvPr/>
          </p:nvSpPr>
          <p:spPr bwMode="auto">
            <a:xfrm>
              <a:off x="144" y="768"/>
              <a:ext cx="2736" cy="192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ar-IQ"/>
            </a:p>
          </p:txBody>
        </p:sp>
        <p:sp>
          <p:nvSpPr>
            <p:cNvPr id="19" name="Rectangle 17"/>
            <p:cNvSpPr>
              <a:spLocks noChangeArrowheads="1"/>
            </p:cNvSpPr>
            <p:nvPr/>
          </p:nvSpPr>
          <p:spPr bwMode="auto">
            <a:xfrm>
              <a:off x="144" y="960"/>
              <a:ext cx="2736" cy="192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ar-IQ"/>
            </a:p>
          </p:txBody>
        </p:sp>
        <p:sp>
          <p:nvSpPr>
            <p:cNvPr id="20" name="Rectangle 18"/>
            <p:cNvSpPr>
              <a:spLocks noChangeArrowheads="1"/>
            </p:cNvSpPr>
            <p:nvPr/>
          </p:nvSpPr>
          <p:spPr bwMode="auto">
            <a:xfrm>
              <a:off x="144" y="1152"/>
              <a:ext cx="2736" cy="192"/>
            </a:xfrm>
            <a:prstGeom prst="rect">
              <a:avLst/>
            </a:prstGeom>
            <a:solidFill>
              <a:srgbClr val="CCC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ar-IQ"/>
            </a:p>
          </p:txBody>
        </p:sp>
        <p:sp>
          <p:nvSpPr>
            <p:cNvPr id="21" name="Rectangle 19"/>
            <p:cNvSpPr>
              <a:spLocks noChangeArrowheads="1"/>
            </p:cNvSpPr>
            <p:nvPr/>
          </p:nvSpPr>
          <p:spPr bwMode="auto">
            <a:xfrm>
              <a:off x="144" y="1344"/>
              <a:ext cx="2736" cy="192"/>
            </a:xfrm>
            <a:prstGeom prst="rect">
              <a:avLst/>
            </a:prstGeom>
            <a:solidFill>
              <a:srgbClr val="99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ar-IQ"/>
            </a:p>
          </p:txBody>
        </p:sp>
        <p:sp>
          <p:nvSpPr>
            <p:cNvPr id="22" name="Rectangle 20"/>
            <p:cNvSpPr>
              <a:spLocks noChangeArrowheads="1"/>
            </p:cNvSpPr>
            <p:nvPr/>
          </p:nvSpPr>
          <p:spPr bwMode="auto">
            <a:xfrm>
              <a:off x="144" y="1536"/>
              <a:ext cx="2736" cy="192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ar-IQ"/>
            </a:p>
          </p:txBody>
        </p:sp>
      </p:grpSp>
      <p:sp>
        <p:nvSpPr>
          <p:cNvPr id="23" name="Rectangle 21"/>
          <p:cNvSpPr>
            <a:spLocks noChangeArrowheads="1"/>
          </p:cNvSpPr>
          <p:nvPr/>
        </p:nvSpPr>
        <p:spPr bwMode="auto">
          <a:xfrm>
            <a:off x="2286000" y="1219200"/>
            <a:ext cx="533400" cy="54864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24" name="Rectangle 22"/>
          <p:cNvSpPr>
            <a:spLocks noChangeArrowheads="1"/>
          </p:cNvSpPr>
          <p:nvPr/>
        </p:nvSpPr>
        <p:spPr bwMode="auto">
          <a:xfrm>
            <a:off x="5334000" y="1219200"/>
            <a:ext cx="2590800" cy="54864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25" name="Rectangle 23"/>
          <p:cNvSpPr>
            <a:spLocks noChangeArrowheads="1"/>
          </p:cNvSpPr>
          <p:nvPr/>
        </p:nvSpPr>
        <p:spPr bwMode="auto">
          <a:xfrm>
            <a:off x="5334000" y="6400800"/>
            <a:ext cx="685800" cy="3048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26" name="Rectangle 24"/>
          <p:cNvSpPr>
            <a:spLocks noChangeArrowheads="1"/>
          </p:cNvSpPr>
          <p:nvPr/>
        </p:nvSpPr>
        <p:spPr bwMode="auto">
          <a:xfrm>
            <a:off x="6553200" y="6400800"/>
            <a:ext cx="685800" cy="3048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27" name="Rectangle 25"/>
          <p:cNvSpPr>
            <a:spLocks noChangeArrowheads="1"/>
          </p:cNvSpPr>
          <p:nvPr/>
        </p:nvSpPr>
        <p:spPr bwMode="auto">
          <a:xfrm>
            <a:off x="7239000" y="6400800"/>
            <a:ext cx="685800" cy="3048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28" name="Rectangle 26"/>
          <p:cNvSpPr>
            <a:spLocks noChangeArrowheads="1"/>
          </p:cNvSpPr>
          <p:nvPr/>
        </p:nvSpPr>
        <p:spPr bwMode="auto">
          <a:xfrm>
            <a:off x="5334000" y="6096000"/>
            <a:ext cx="685800" cy="3048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29" name="Rectangle 27"/>
          <p:cNvSpPr>
            <a:spLocks noChangeArrowheads="1"/>
          </p:cNvSpPr>
          <p:nvPr/>
        </p:nvSpPr>
        <p:spPr bwMode="auto">
          <a:xfrm>
            <a:off x="6553200" y="6096000"/>
            <a:ext cx="685800" cy="3048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30" name="Rectangle 28"/>
          <p:cNvSpPr>
            <a:spLocks noChangeArrowheads="1"/>
          </p:cNvSpPr>
          <p:nvPr/>
        </p:nvSpPr>
        <p:spPr bwMode="auto">
          <a:xfrm>
            <a:off x="7239000" y="6096000"/>
            <a:ext cx="685800" cy="3048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31" name="Rectangle 29"/>
          <p:cNvSpPr>
            <a:spLocks noChangeArrowheads="1"/>
          </p:cNvSpPr>
          <p:nvPr/>
        </p:nvSpPr>
        <p:spPr bwMode="auto">
          <a:xfrm>
            <a:off x="5334000" y="5791200"/>
            <a:ext cx="685800" cy="3048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32" name="Rectangle 30"/>
          <p:cNvSpPr>
            <a:spLocks noChangeArrowheads="1"/>
          </p:cNvSpPr>
          <p:nvPr/>
        </p:nvSpPr>
        <p:spPr bwMode="auto">
          <a:xfrm>
            <a:off x="6553200" y="5791200"/>
            <a:ext cx="685800" cy="3048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33" name="Rectangle 31"/>
          <p:cNvSpPr>
            <a:spLocks noChangeArrowheads="1"/>
          </p:cNvSpPr>
          <p:nvPr/>
        </p:nvSpPr>
        <p:spPr bwMode="auto">
          <a:xfrm>
            <a:off x="7239000" y="5791200"/>
            <a:ext cx="685800" cy="3048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34" name="Rectangle 32"/>
          <p:cNvSpPr>
            <a:spLocks noChangeArrowheads="1"/>
          </p:cNvSpPr>
          <p:nvPr/>
        </p:nvSpPr>
        <p:spPr bwMode="auto">
          <a:xfrm>
            <a:off x="5334000" y="5486400"/>
            <a:ext cx="685800" cy="3048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35" name="Rectangle 33"/>
          <p:cNvSpPr>
            <a:spLocks noChangeArrowheads="1"/>
          </p:cNvSpPr>
          <p:nvPr/>
        </p:nvSpPr>
        <p:spPr bwMode="auto">
          <a:xfrm>
            <a:off x="6553200" y="5486400"/>
            <a:ext cx="685800" cy="3048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36" name="Rectangle 34"/>
          <p:cNvSpPr>
            <a:spLocks noChangeArrowheads="1"/>
          </p:cNvSpPr>
          <p:nvPr/>
        </p:nvSpPr>
        <p:spPr bwMode="auto">
          <a:xfrm>
            <a:off x="7239000" y="5486400"/>
            <a:ext cx="685800" cy="3048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37" name="Rectangle 35"/>
          <p:cNvSpPr>
            <a:spLocks noChangeArrowheads="1"/>
          </p:cNvSpPr>
          <p:nvPr/>
        </p:nvSpPr>
        <p:spPr bwMode="auto">
          <a:xfrm>
            <a:off x="5334000" y="5181600"/>
            <a:ext cx="685800" cy="3048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38" name="Rectangle 36"/>
          <p:cNvSpPr>
            <a:spLocks noChangeArrowheads="1"/>
          </p:cNvSpPr>
          <p:nvPr/>
        </p:nvSpPr>
        <p:spPr bwMode="auto">
          <a:xfrm>
            <a:off x="6553200" y="5181600"/>
            <a:ext cx="685800" cy="3048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39" name="Rectangle 37"/>
          <p:cNvSpPr>
            <a:spLocks noChangeArrowheads="1"/>
          </p:cNvSpPr>
          <p:nvPr/>
        </p:nvSpPr>
        <p:spPr bwMode="auto">
          <a:xfrm>
            <a:off x="7239000" y="5181600"/>
            <a:ext cx="685800" cy="3048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40" name="Rectangle 38"/>
          <p:cNvSpPr>
            <a:spLocks noChangeArrowheads="1"/>
          </p:cNvSpPr>
          <p:nvPr/>
        </p:nvSpPr>
        <p:spPr bwMode="auto">
          <a:xfrm>
            <a:off x="5334000" y="4876800"/>
            <a:ext cx="685800" cy="3048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41" name="Rectangle 39"/>
          <p:cNvSpPr>
            <a:spLocks noChangeArrowheads="1"/>
          </p:cNvSpPr>
          <p:nvPr/>
        </p:nvSpPr>
        <p:spPr bwMode="auto">
          <a:xfrm>
            <a:off x="6553200" y="4876800"/>
            <a:ext cx="685800" cy="3048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42" name="Rectangle 40"/>
          <p:cNvSpPr>
            <a:spLocks noChangeArrowheads="1"/>
          </p:cNvSpPr>
          <p:nvPr/>
        </p:nvSpPr>
        <p:spPr bwMode="auto">
          <a:xfrm>
            <a:off x="7239000" y="4876800"/>
            <a:ext cx="685800" cy="3048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43" name="Rectangle 41"/>
          <p:cNvSpPr>
            <a:spLocks noChangeArrowheads="1"/>
          </p:cNvSpPr>
          <p:nvPr/>
        </p:nvSpPr>
        <p:spPr bwMode="auto">
          <a:xfrm>
            <a:off x="5334000" y="4572000"/>
            <a:ext cx="685800" cy="3048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44" name="Rectangle 42"/>
          <p:cNvSpPr>
            <a:spLocks noChangeArrowheads="1"/>
          </p:cNvSpPr>
          <p:nvPr/>
        </p:nvSpPr>
        <p:spPr bwMode="auto">
          <a:xfrm>
            <a:off x="6553200" y="4572000"/>
            <a:ext cx="685800" cy="3048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45" name="Rectangle 43"/>
          <p:cNvSpPr>
            <a:spLocks noChangeArrowheads="1"/>
          </p:cNvSpPr>
          <p:nvPr/>
        </p:nvSpPr>
        <p:spPr bwMode="auto">
          <a:xfrm>
            <a:off x="7239000" y="4572000"/>
            <a:ext cx="685800" cy="3048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46" name="Rectangle 44"/>
          <p:cNvSpPr>
            <a:spLocks noChangeArrowheads="1"/>
          </p:cNvSpPr>
          <p:nvPr/>
        </p:nvSpPr>
        <p:spPr bwMode="auto">
          <a:xfrm>
            <a:off x="5334000" y="4267200"/>
            <a:ext cx="685800" cy="3048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47" name="Rectangle 45"/>
          <p:cNvSpPr>
            <a:spLocks noChangeArrowheads="1"/>
          </p:cNvSpPr>
          <p:nvPr/>
        </p:nvSpPr>
        <p:spPr bwMode="auto">
          <a:xfrm>
            <a:off x="6553200" y="4267200"/>
            <a:ext cx="685800" cy="3048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48" name="Rectangle 46"/>
          <p:cNvSpPr>
            <a:spLocks noChangeArrowheads="1"/>
          </p:cNvSpPr>
          <p:nvPr/>
        </p:nvSpPr>
        <p:spPr bwMode="auto">
          <a:xfrm>
            <a:off x="7239000" y="4267200"/>
            <a:ext cx="685800" cy="3048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49" name="Rectangle 47"/>
          <p:cNvSpPr>
            <a:spLocks noChangeArrowheads="1"/>
          </p:cNvSpPr>
          <p:nvPr/>
        </p:nvSpPr>
        <p:spPr bwMode="auto">
          <a:xfrm>
            <a:off x="5334000" y="3962400"/>
            <a:ext cx="685800" cy="3048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50" name="Rectangle 48"/>
          <p:cNvSpPr>
            <a:spLocks noChangeArrowheads="1"/>
          </p:cNvSpPr>
          <p:nvPr/>
        </p:nvSpPr>
        <p:spPr bwMode="auto">
          <a:xfrm>
            <a:off x="6553200" y="3962400"/>
            <a:ext cx="685800" cy="3048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51" name="Rectangle 49"/>
          <p:cNvSpPr>
            <a:spLocks noChangeArrowheads="1"/>
          </p:cNvSpPr>
          <p:nvPr/>
        </p:nvSpPr>
        <p:spPr bwMode="auto">
          <a:xfrm>
            <a:off x="7239000" y="3962400"/>
            <a:ext cx="685800" cy="3048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52" name="Rectangle 50"/>
          <p:cNvSpPr>
            <a:spLocks noChangeArrowheads="1"/>
          </p:cNvSpPr>
          <p:nvPr/>
        </p:nvSpPr>
        <p:spPr bwMode="auto">
          <a:xfrm>
            <a:off x="5334000" y="3657600"/>
            <a:ext cx="685800" cy="3048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53" name="Rectangle 51"/>
          <p:cNvSpPr>
            <a:spLocks noChangeArrowheads="1"/>
          </p:cNvSpPr>
          <p:nvPr/>
        </p:nvSpPr>
        <p:spPr bwMode="auto">
          <a:xfrm>
            <a:off x="6553200" y="3657600"/>
            <a:ext cx="685800" cy="3048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54" name="Rectangle 52"/>
          <p:cNvSpPr>
            <a:spLocks noChangeArrowheads="1"/>
          </p:cNvSpPr>
          <p:nvPr/>
        </p:nvSpPr>
        <p:spPr bwMode="auto">
          <a:xfrm>
            <a:off x="7239000" y="3657600"/>
            <a:ext cx="685800" cy="3048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55" name="Rectangle 53"/>
          <p:cNvSpPr>
            <a:spLocks noChangeArrowheads="1"/>
          </p:cNvSpPr>
          <p:nvPr/>
        </p:nvSpPr>
        <p:spPr bwMode="auto">
          <a:xfrm>
            <a:off x="5334000" y="3352800"/>
            <a:ext cx="685800" cy="3048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56" name="Rectangle 54"/>
          <p:cNvSpPr>
            <a:spLocks noChangeArrowheads="1"/>
          </p:cNvSpPr>
          <p:nvPr/>
        </p:nvSpPr>
        <p:spPr bwMode="auto">
          <a:xfrm>
            <a:off x="6553200" y="3352800"/>
            <a:ext cx="685800" cy="3048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57" name="Rectangle 55"/>
          <p:cNvSpPr>
            <a:spLocks noChangeArrowheads="1"/>
          </p:cNvSpPr>
          <p:nvPr/>
        </p:nvSpPr>
        <p:spPr bwMode="auto">
          <a:xfrm>
            <a:off x="7239000" y="3352800"/>
            <a:ext cx="685800" cy="3048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58" name="Rectangle 56"/>
          <p:cNvSpPr>
            <a:spLocks noChangeArrowheads="1"/>
          </p:cNvSpPr>
          <p:nvPr/>
        </p:nvSpPr>
        <p:spPr bwMode="auto">
          <a:xfrm>
            <a:off x="5334000" y="3048000"/>
            <a:ext cx="685800" cy="3048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59" name="Rectangle 57"/>
          <p:cNvSpPr>
            <a:spLocks noChangeArrowheads="1"/>
          </p:cNvSpPr>
          <p:nvPr/>
        </p:nvSpPr>
        <p:spPr bwMode="auto">
          <a:xfrm>
            <a:off x="6553200" y="3048000"/>
            <a:ext cx="685800" cy="3048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60" name="Rectangle 58"/>
          <p:cNvSpPr>
            <a:spLocks noChangeArrowheads="1"/>
          </p:cNvSpPr>
          <p:nvPr/>
        </p:nvSpPr>
        <p:spPr bwMode="auto">
          <a:xfrm>
            <a:off x="7239000" y="3048000"/>
            <a:ext cx="685800" cy="3048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61" name="Rectangle 59"/>
          <p:cNvSpPr>
            <a:spLocks noChangeArrowheads="1"/>
          </p:cNvSpPr>
          <p:nvPr/>
        </p:nvSpPr>
        <p:spPr bwMode="auto">
          <a:xfrm>
            <a:off x="5334000" y="2743200"/>
            <a:ext cx="685800" cy="3048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62" name="Rectangle 60"/>
          <p:cNvSpPr>
            <a:spLocks noChangeArrowheads="1"/>
          </p:cNvSpPr>
          <p:nvPr/>
        </p:nvSpPr>
        <p:spPr bwMode="auto">
          <a:xfrm>
            <a:off x="6553200" y="2743200"/>
            <a:ext cx="685800" cy="3048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63" name="Rectangle 61"/>
          <p:cNvSpPr>
            <a:spLocks noChangeArrowheads="1"/>
          </p:cNvSpPr>
          <p:nvPr/>
        </p:nvSpPr>
        <p:spPr bwMode="auto">
          <a:xfrm>
            <a:off x="7239000" y="2743200"/>
            <a:ext cx="685800" cy="3048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64" name="Rectangle 62"/>
          <p:cNvSpPr>
            <a:spLocks noChangeArrowheads="1"/>
          </p:cNvSpPr>
          <p:nvPr/>
        </p:nvSpPr>
        <p:spPr bwMode="auto">
          <a:xfrm>
            <a:off x="5334000" y="2438400"/>
            <a:ext cx="685800" cy="3048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65" name="Rectangle 63"/>
          <p:cNvSpPr>
            <a:spLocks noChangeArrowheads="1"/>
          </p:cNvSpPr>
          <p:nvPr/>
        </p:nvSpPr>
        <p:spPr bwMode="auto">
          <a:xfrm>
            <a:off x="6553200" y="2438400"/>
            <a:ext cx="685800" cy="3048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66" name="Rectangle 64"/>
          <p:cNvSpPr>
            <a:spLocks noChangeArrowheads="1"/>
          </p:cNvSpPr>
          <p:nvPr/>
        </p:nvSpPr>
        <p:spPr bwMode="auto">
          <a:xfrm>
            <a:off x="7239000" y="2438400"/>
            <a:ext cx="685800" cy="3048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67" name="Rectangle 65"/>
          <p:cNvSpPr>
            <a:spLocks noChangeArrowheads="1"/>
          </p:cNvSpPr>
          <p:nvPr/>
        </p:nvSpPr>
        <p:spPr bwMode="auto">
          <a:xfrm>
            <a:off x="5334000" y="2133600"/>
            <a:ext cx="685800" cy="3048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68" name="Rectangle 66"/>
          <p:cNvSpPr>
            <a:spLocks noChangeArrowheads="1"/>
          </p:cNvSpPr>
          <p:nvPr/>
        </p:nvSpPr>
        <p:spPr bwMode="auto">
          <a:xfrm>
            <a:off x="6553200" y="2133600"/>
            <a:ext cx="685800" cy="3048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69" name="Rectangle 67"/>
          <p:cNvSpPr>
            <a:spLocks noChangeArrowheads="1"/>
          </p:cNvSpPr>
          <p:nvPr/>
        </p:nvSpPr>
        <p:spPr bwMode="auto">
          <a:xfrm>
            <a:off x="7239000" y="2133600"/>
            <a:ext cx="685800" cy="3048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70" name="Rectangle 68"/>
          <p:cNvSpPr>
            <a:spLocks noChangeArrowheads="1"/>
          </p:cNvSpPr>
          <p:nvPr/>
        </p:nvSpPr>
        <p:spPr bwMode="auto">
          <a:xfrm>
            <a:off x="5334000" y="1828800"/>
            <a:ext cx="685800" cy="3048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71" name="Rectangle 69"/>
          <p:cNvSpPr>
            <a:spLocks noChangeArrowheads="1"/>
          </p:cNvSpPr>
          <p:nvPr/>
        </p:nvSpPr>
        <p:spPr bwMode="auto">
          <a:xfrm>
            <a:off x="6553200" y="1828800"/>
            <a:ext cx="685800" cy="3048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72" name="Rectangle 70"/>
          <p:cNvSpPr>
            <a:spLocks noChangeArrowheads="1"/>
          </p:cNvSpPr>
          <p:nvPr/>
        </p:nvSpPr>
        <p:spPr bwMode="auto">
          <a:xfrm>
            <a:off x="7239000" y="1828800"/>
            <a:ext cx="685800" cy="3048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73" name="Rectangle 71"/>
          <p:cNvSpPr>
            <a:spLocks noChangeArrowheads="1"/>
          </p:cNvSpPr>
          <p:nvPr/>
        </p:nvSpPr>
        <p:spPr bwMode="auto">
          <a:xfrm>
            <a:off x="5334000" y="1524000"/>
            <a:ext cx="685800" cy="3048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74" name="Rectangle 72"/>
          <p:cNvSpPr>
            <a:spLocks noChangeArrowheads="1"/>
          </p:cNvSpPr>
          <p:nvPr/>
        </p:nvSpPr>
        <p:spPr bwMode="auto">
          <a:xfrm>
            <a:off x="6553200" y="1524000"/>
            <a:ext cx="685800" cy="3048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75" name="Rectangle 73"/>
          <p:cNvSpPr>
            <a:spLocks noChangeArrowheads="1"/>
          </p:cNvSpPr>
          <p:nvPr/>
        </p:nvSpPr>
        <p:spPr bwMode="auto">
          <a:xfrm>
            <a:off x="7239000" y="1524000"/>
            <a:ext cx="685800" cy="3048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76" name="Rectangle 74"/>
          <p:cNvSpPr>
            <a:spLocks noChangeArrowheads="1"/>
          </p:cNvSpPr>
          <p:nvPr/>
        </p:nvSpPr>
        <p:spPr bwMode="auto">
          <a:xfrm>
            <a:off x="5334000" y="1219200"/>
            <a:ext cx="685800" cy="3048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77" name="Rectangle 75"/>
          <p:cNvSpPr>
            <a:spLocks noChangeArrowheads="1"/>
          </p:cNvSpPr>
          <p:nvPr/>
        </p:nvSpPr>
        <p:spPr bwMode="auto">
          <a:xfrm>
            <a:off x="6553200" y="1219200"/>
            <a:ext cx="685800" cy="3048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78" name="Rectangle 76"/>
          <p:cNvSpPr>
            <a:spLocks noChangeArrowheads="1"/>
          </p:cNvSpPr>
          <p:nvPr/>
        </p:nvSpPr>
        <p:spPr bwMode="auto">
          <a:xfrm>
            <a:off x="7239000" y="1219200"/>
            <a:ext cx="685800" cy="3048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79" name="Oval 77"/>
          <p:cNvSpPr>
            <a:spLocks noChangeArrowheads="1"/>
          </p:cNvSpPr>
          <p:nvPr/>
        </p:nvSpPr>
        <p:spPr bwMode="auto">
          <a:xfrm>
            <a:off x="6705600" y="62103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grpSp>
        <p:nvGrpSpPr>
          <p:cNvPr id="80" name="Group 78"/>
          <p:cNvGrpSpPr>
            <a:grpSpLocks/>
          </p:cNvGrpSpPr>
          <p:nvPr/>
        </p:nvGrpSpPr>
        <p:grpSpPr bwMode="auto">
          <a:xfrm>
            <a:off x="1524000" y="1143000"/>
            <a:ext cx="2286000" cy="5334000"/>
            <a:chOff x="960" y="768"/>
            <a:chExt cx="1440" cy="3360"/>
          </a:xfrm>
        </p:grpSpPr>
        <p:grpSp>
          <p:nvGrpSpPr>
            <p:cNvPr id="81" name="Group 79"/>
            <p:cNvGrpSpPr>
              <a:grpSpLocks/>
            </p:cNvGrpSpPr>
            <p:nvPr/>
          </p:nvGrpSpPr>
          <p:grpSpPr bwMode="auto">
            <a:xfrm>
              <a:off x="1632" y="2304"/>
              <a:ext cx="96" cy="1824"/>
              <a:chOff x="3936" y="1104"/>
              <a:chExt cx="144" cy="2688"/>
            </a:xfrm>
          </p:grpSpPr>
          <p:sp>
            <p:nvSpPr>
              <p:cNvPr id="87" name="Rectangle 80"/>
              <p:cNvSpPr>
                <a:spLocks noChangeArrowheads="1"/>
              </p:cNvSpPr>
              <p:nvPr/>
            </p:nvSpPr>
            <p:spPr bwMode="auto">
              <a:xfrm>
                <a:off x="3936" y="1104"/>
                <a:ext cx="144" cy="67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folHlink">
                      <a:gamma/>
                      <a:shade val="46275"/>
                      <a:invGamma/>
                    </a:schemeClr>
                  </a:gs>
                </a:gsLst>
                <a:lin ang="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ar-IQ"/>
              </a:p>
            </p:txBody>
          </p:sp>
          <p:sp>
            <p:nvSpPr>
              <p:cNvPr id="88" name="Rectangle 81"/>
              <p:cNvSpPr>
                <a:spLocks noChangeArrowheads="1"/>
              </p:cNvSpPr>
              <p:nvPr/>
            </p:nvSpPr>
            <p:spPr bwMode="auto">
              <a:xfrm>
                <a:off x="3936" y="1776"/>
                <a:ext cx="144" cy="67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folHlink">
                      <a:gamma/>
                      <a:shade val="46275"/>
                      <a:invGamma/>
                    </a:schemeClr>
                  </a:gs>
                </a:gsLst>
                <a:lin ang="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ar-IQ"/>
              </a:p>
            </p:txBody>
          </p:sp>
          <p:sp>
            <p:nvSpPr>
              <p:cNvPr id="89" name="Rectangle 82"/>
              <p:cNvSpPr>
                <a:spLocks noChangeArrowheads="1"/>
              </p:cNvSpPr>
              <p:nvPr/>
            </p:nvSpPr>
            <p:spPr bwMode="auto">
              <a:xfrm>
                <a:off x="3936" y="2448"/>
                <a:ext cx="144" cy="67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folHlink">
                      <a:gamma/>
                      <a:shade val="46275"/>
                      <a:invGamma/>
                    </a:schemeClr>
                  </a:gs>
                </a:gsLst>
                <a:lin ang="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ar-IQ"/>
              </a:p>
            </p:txBody>
          </p:sp>
          <p:sp>
            <p:nvSpPr>
              <p:cNvPr id="90" name="Rectangle 83"/>
              <p:cNvSpPr>
                <a:spLocks noChangeArrowheads="1"/>
              </p:cNvSpPr>
              <p:nvPr/>
            </p:nvSpPr>
            <p:spPr bwMode="auto">
              <a:xfrm>
                <a:off x="3936" y="3120"/>
                <a:ext cx="144" cy="67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folHlink">
                      <a:gamma/>
                      <a:shade val="46275"/>
                      <a:invGamma/>
                    </a:schemeClr>
                  </a:gs>
                </a:gsLst>
                <a:lin ang="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ar-IQ"/>
              </a:p>
            </p:txBody>
          </p:sp>
        </p:grpSp>
        <p:sp>
          <p:nvSpPr>
            <p:cNvPr id="82" name="Line 84"/>
            <p:cNvSpPr>
              <a:spLocks noChangeShapeType="1"/>
            </p:cNvSpPr>
            <p:nvPr/>
          </p:nvSpPr>
          <p:spPr bwMode="auto">
            <a:xfrm flipV="1">
              <a:off x="1680" y="768"/>
              <a:ext cx="0" cy="15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IQ"/>
            </a:p>
          </p:txBody>
        </p:sp>
        <p:sp>
          <p:nvSpPr>
            <p:cNvPr id="83" name="Oval 85"/>
            <p:cNvSpPr>
              <a:spLocks noChangeArrowheads="1"/>
            </p:cNvSpPr>
            <p:nvPr/>
          </p:nvSpPr>
          <p:spPr bwMode="auto">
            <a:xfrm>
              <a:off x="1680" y="3456"/>
              <a:ext cx="240" cy="192"/>
            </a:xfrm>
            <a:prstGeom prst="ellipse">
              <a:avLst/>
            </a:prstGeom>
            <a:solidFill>
              <a:srgbClr val="FF0000">
                <a:alpha val="50000"/>
              </a:srgbClr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IQ"/>
            </a:p>
          </p:txBody>
        </p:sp>
        <p:sp>
          <p:nvSpPr>
            <p:cNvPr id="84" name="Oval 86"/>
            <p:cNvSpPr>
              <a:spLocks noChangeArrowheads="1"/>
            </p:cNvSpPr>
            <p:nvPr/>
          </p:nvSpPr>
          <p:spPr bwMode="auto">
            <a:xfrm>
              <a:off x="1296" y="2784"/>
              <a:ext cx="768" cy="384"/>
            </a:xfrm>
            <a:prstGeom prst="ellipse">
              <a:avLst/>
            </a:prstGeom>
            <a:solidFill>
              <a:srgbClr val="FF0000">
                <a:alpha val="50000"/>
              </a:srgbClr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IQ"/>
            </a:p>
          </p:txBody>
        </p:sp>
        <p:sp>
          <p:nvSpPr>
            <p:cNvPr id="85" name="Oval 87"/>
            <p:cNvSpPr>
              <a:spLocks noChangeArrowheads="1"/>
            </p:cNvSpPr>
            <p:nvPr/>
          </p:nvSpPr>
          <p:spPr bwMode="auto">
            <a:xfrm>
              <a:off x="960" y="3888"/>
              <a:ext cx="1440" cy="96"/>
            </a:xfrm>
            <a:prstGeom prst="ellipse">
              <a:avLst/>
            </a:prstGeom>
            <a:solidFill>
              <a:srgbClr val="FF0000">
                <a:alpha val="50000"/>
              </a:srgbClr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IQ"/>
            </a:p>
          </p:txBody>
        </p:sp>
        <p:sp>
          <p:nvSpPr>
            <p:cNvPr id="86" name="Oval 88"/>
            <p:cNvSpPr>
              <a:spLocks noChangeArrowheads="1"/>
            </p:cNvSpPr>
            <p:nvPr/>
          </p:nvSpPr>
          <p:spPr bwMode="auto">
            <a:xfrm>
              <a:off x="1488" y="2496"/>
              <a:ext cx="384" cy="192"/>
            </a:xfrm>
            <a:prstGeom prst="ellipse">
              <a:avLst/>
            </a:prstGeom>
            <a:solidFill>
              <a:srgbClr val="FF0000">
                <a:alpha val="50000"/>
              </a:srgbClr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IQ"/>
            </a:p>
          </p:txBody>
        </p:sp>
      </p:grpSp>
      <p:sp>
        <p:nvSpPr>
          <p:cNvPr id="91" name="Oval 89"/>
          <p:cNvSpPr>
            <a:spLocks noChangeArrowheads="1"/>
          </p:cNvSpPr>
          <p:nvPr/>
        </p:nvSpPr>
        <p:spPr bwMode="auto">
          <a:xfrm>
            <a:off x="7696200" y="5605463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92" name="Oval 90"/>
          <p:cNvSpPr>
            <a:spLocks noChangeArrowheads="1"/>
          </p:cNvSpPr>
          <p:nvPr/>
        </p:nvSpPr>
        <p:spPr bwMode="auto">
          <a:xfrm>
            <a:off x="7315200" y="46863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93" name="Oval 91"/>
          <p:cNvSpPr>
            <a:spLocks noChangeArrowheads="1"/>
          </p:cNvSpPr>
          <p:nvPr/>
        </p:nvSpPr>
        <p:spPr bwMode="auto">
          <a:xfrm>
            <a:off x="5638800" y="4076700"/>
            <a:ext cx="76200" cy="76200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ar-IQ">
              <a:latin typeface="Arial Narrow" pitchFamily="34" charset="0"/>
            </a:endParaRPr>
          </a:p>
        </p:txBody>
      </p:sp>
      <p:sp>
        <p:nvSpPr>
          <p:cNvPr id="94" name="Rectangle 92"/>
          <p:cNvSpPr>
            <a:spLocks noChangeArrowheads="1"/>
          </p:cNvSpPr>
          <p:nvPr/>
        </p:nvSpPr>
        <p:spPr bwMode="auto">
          <a:xfrm>
            <a:off x="1752600" y="0"/>
            <a:ext cx="1371600" cy="1219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95" name="Rectangle 93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8001000" cy="1066800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What does logging mean?</a:t>
            </a:r>
          </a:p>
        </p:txBody>
      </p:sp>
      <p:sp>
        <p:nvSpPr>
          <p:cNvPr id="96" name="Oval 94"/>
          <p:cNvSpPr>
            <a:spLocks noChangeArrowheads="1"/>
          </p:cNvSpPr>
          <p:nvPr/>
        </p:nvSpPr>
        <p:spPr bwMode="auto">
          <a:xfrm>
            <a:off x="6705600" y="614045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97" name="Oval 95"/>
          <p:cNvSpPr>
            <a:spLocks noChangeArrowheads="1"/>
          </p:cNvSpPr>
          <p:nvPr/>
        </p:nvSpPr>
        <p:spPr bwMode="auto">
          <a:xfrm>
            <a:off x="7664450" y="551815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98" name="Oval 96"/>
          <p:cNvSpPr>
            <a:spLocks noChangeArrowheads="1"/>
          </p:cNvSpPr>
          <p:nvPr/>
        </p:nvSpPr>
        <p:spPr bwMode="auto">
          <a:xfrm>
            <a:off x="7294563" y="460375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99" name="Oval 97"/>
          <p:cNvSpPr>
            <a:spLocks noChangeArrowheads="1"/>
          </p:cNvSpPr>
          <p:nvPr/>
        </p:nvSpPr>
        <p:spPr bwMode="auto">
          <a:xfrm>
            <a:off x="5702300" y="3994150"/>
            <a:ext cx="76200" cy="76200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ar-IQ">
              <a:latin typeface="Arial Narrow" pitchFamily="34" charset="0"/>
            </a:endParaRPr>
          </a:p>
        </p:txBody>
      </p:sp>
      <p:grpSp>
        <p:nvGrpSpPr>
          <p:cNvPr id="100" name="Group 98"/>
          <p:cNvGrpSpPr>
            <a:grpSpLocks/>
          </p:cNvGrpSpPr>
          <p:nvPr/>
        </p:nvGrpSpPr>
        <p:grpSpPr bwMode="auto">
          <a:xfrm>
            <a:off x="4876800" y="1371600"/>
            <a:ext cx="533400" cy="5156200"/>
            <a:chOff x="3072" y="864"/>
            <a:chExt cx="336" cy="3248"/>
          </a:xfrm>
        </p:grpSpPr>
        <p:sp>
          <p:nvSpPr>
            <p:cNvPr id="101" name="Text Box 99"/>
            <p:cNvSpPr txBox="1">
              <a:spLocks noChangeArrowheads="1"/>
            </p:cNvSpPr>
            <p:nvPr/>
          </p:nvSpPr>
          <p:spPr bwMode="auto">
            <a:xfrm>
              <a:off x="3072" y="864"/>
              <a:ext cx="33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>
                  <a:latin typeface="Arial Narrow" pitchFamily="34" charset="0"/>
                </a:rPr>
                <a:t>7000</a:t>
              </a:r>
            </a:p>
          </p:txBody>
        </p:sp>
        <p:sp>
          <p:nvSpPr>
            <p:cNvPr id="102" name="Text Box 100"/>
            <p:cNvSpPr txBox="1">
              <a:spLocks noChangeArrowheads="1"/>
            </p:cNvSpPr>
            <p:nvPr/>
          </p:nvSpPr>
          <p:spPr bwMode="auto">
            <a:xfrm>
              <a:off x="3072" y="1061"/>
              <a:ext cx="33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>
                  <a:latin typeface="Arial Narrow" pitchFamily="34" charset="0"/>
                </a:rPr>
                <a:t>7001</a:t>
              </a:r>
            </a:p>
          </p:txBody>
        </p:sp>
        <p:sp>
          <p:nvSpPr>
            <p:cNvPr id="103" name="Text Box 101"/>
            <p:cNvSpPr txBox="1">
              <a:spLocks noChangeArrowheads="1"/>
            </p:cNvSpPr>
            <p:nvPr/>
          </p:nvSpPr>
          <p:spPr bwMode="auto">
            <a:xfrm>
              <a:off x="3072" y="1258"/>
              <a:ext cx="33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>
                  <a:latin typeface="Arial Narrow" pitchFamily="34" charset="0"/>
                </a:rPr>
                <a:t>7002</a:t>
              </a:r>
            </a:p>
          </p:txBody>
        </p:sp>
        <p:sp>
          <p:nvSpPr>
            <p:cNvPr id="104" name="Text Box 102"/>
            <p:cNvSpPr txBox="1">
              <a:spLocks noChangeArrowheads="1"/>
            </p:cNvSpPr>
            <p:nvPr/>
          </p:nvSpPr>
          <p:spPr bwMode="auto">
            <a:xfrm>
              <a:off x="3072" y="1455"/>
              <a:ext cx="33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>
                  <a:latin typeface="Arial Narrow" pitchFamily="34" charset="0"/>
                </a:rPr>
                <a:t>7003</a:t>
              </a:r>
            </a:p>
          </p:txBody>
        </p:sp>
        <p:sp>
          <p:nvSpPr>
            <p:cNvPr id="105" name="Text Box 103"/>
            <p:cNvSpPr txBox="1">
              <a:spLocks noChangeArrowheads="1"/>
            </p:cNvSpPr>
            <p:nvPr/>
          </p:nvSpPr>
          <p:spPr bwMode="auto">
            <a:xfrm>
              <a:off x="3072" y="1645"/>
              <a:ext cx="33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>
                  <a:latin typeface="Arial Narrow" pitchFamily="34" charset="0"/>
                </a:rPr>
                <a:t>7004</a:t>
              </a:r>
            </a:p>
          </p:txBody>
        </p:sp>
        <p:sp>
          <p:nvSpPr>
            <p:cNvPr id="106" name="Text Box 104"/>
            <p:cNvSpPr txBox="1">
              <a:spLocks noChangeArrowheads="1"/>
            </p:cNvSpPr>
            <p:nvPr/>
          </p:nvSpPr>
          <p:spPr bwMode="auto">
            <a:xfrm>
              <a:off x="3072" y="1835"/>
              <a:ext cx="33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>
                  <a:latin typeface="Arial Narrow" pitchFamily="34" charset="0"/>
                </a:rPr>
                <a:t>7005</a:t>
              </a:r>
            </a:p>
          </p:txBody>
        </p:sp>
        <p:sp>
          <p:nvSpPr>
            <p:cNvPr id="107" name="Text Box 105"/>
            <p:cNvSpPr txBox="1">
              <a:spLocks noChangeArrowheads="1"/>
            </p:cNvSpPr>
            <p:nvPr/>
          </p:nvSpPr>
          <p:spPr bwMode="auto">
            <a:xfrm>
              <a:off x="3072" y="2025"/>
              <a:ext cx="33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>
                  <a:latin typeface="Arial Narrow" pitchFamily="34" charset="0"/>
                </a:rPr>
                <a:t>7006</a:t>
              </a:r>
            </a:p>
          </p:txBody>
        </p:sp>
        <p:sp>
          <p:nvSpPr>
            <p:cNvPr id="108" name="Text Box 106"/>
            <p:cNvSpPr txBox="1">
              <a:spLocks noChangeArrowheads="1"/>
            </p:cNvSpPr>
            <p:nvPr/>
          </p:nvSpPr>
          <p:spPr bwMode="auto">
            <a:xfrm>
              <a:off x="3072" y="2215"/>
              <a:ext cx="33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>
                  <a:latin typeface="Arial Narrow" pitchFamily="34" charset="0"/>
                </a:rPr>
                <a:t>7007</a:t>
              </a:r>
            </a:p>
          </p:txBody>
        </p:sp>
        <p:sp>
          <p:nvSpPr>
            <p:cNvPr id="109" name="Text Box 107"/>
            <p:cNvSpPr txBox="1">
              <a:spLocks noChangeArrowheads="1"/>
            </p:cNvSpPr>
            <p:nvPr/>
          </p:nvSpPr>
          <p:spPr bwMode="auto">
            <a:xfrm>
              <a:off x="3072" y="2405"/>
              <a:ext cx="33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>
                  <a:latin typeface="Arial Narrow" pitchFamily="34" charset="0"/>
                </a:rPr>
                <a:t>7008</a:t>
              </a:r>
            </a:p>
          </p:txBody>
        </p:sp>
        <p:sp>
          <p:nvSpPr>
            <p:cNvPr id="110" name="Text Box 108"/>
            <p:cNvSpPr txBox="1">
              <a:spLocks noChangeArrowheads="1"/>
            </p:cNvSpPr>
            <p:nvPr/>
          </p:nvSpPr>
          <p:spPr bwMode="auto">
            <a:xfrm>
              <a:off x="3072" y="2595"/>
              <a:ext cx="33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>
                  <a:latin typeface="Arial Narrow" pitchFamily="34" charset="0"/>
                </a:rPr>
                <a:t>7009</a:t>
              </a:r>
            </a:p>
          </p:txBody>
        </p:sp>
        <p:sp>
          <p:nvSpPr>
            <p:cNvPr id="111" name="Text Box 109"/>
            <p:cNvSpPr txBox="1">
              <a:spLocks noChangeArrowheads="1"/>
            </p:cNvSpPr>
            <p:nvPr/>
          </p:nvSpPr>
          <p:spPr bwMode="auto">
            <a:xfrm>
              <a:off x="3072" y="2785"/>
              <a:ext cx="33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>
                  <a:latin typeface="Arial Narrow" pitchFamily="34" charset="0"/>
                </a:rPr>
                <a:t>7010</a:t>
              </a:r>
            </a:p>
          </p:txBody>
        </p:sp>
        <p:sp>
          <p:nvSpPr>
            <p:cNvPr id="112" name="Text Box 110"/>
            <p:cNvSpPr txBox="1">
              <a:spLocks noChangeArrowheads="1"/>
            </p:cNvSpPr>
            <p:nvPr/>
          </p:nvSpPr>
          <p:spPr bwMode="auto">
            <a:xfrm>
              <a:off x="3072" y="2975"/>
              <a:ext cx="33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>
                  <a:latin typeface="Arial Narrow" pitchFamily="34" charset="0"/>
                </a:rPr>
                <a:t>7011</a:t>
              </a:r>
            </a:p>
          </p:txBody>
        </p:sp>
        <p:sp>
          <p:nvSpPr>
            <p:cNvPr id="113" name="Text Box 111"/>
            <p:cNvSpPr txBox="1">
              <a:spLocks noChangeArrowheads="1"/>
            </p:cNvSpPr>
            <p:nvPr/>
          </p:nvSpPr>
          <p:spPr bwMode="auto">
            <a:xfrm>
              <a:off x="3072" y="3165"/>
              <a:ext cx="33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>
                  <a:latin typeface="Arial Narrow" pitchFamily="34" charset="0"/>
                </a:rPr>
                <a:t>7012</a:t>
              </a:r>
            </a:p>
          </p:txBody>
        </p:sp>
        <p:sp>
          <p:nvSpPr>
            <p:cNvPr id="114" name="Text Box 112"/>
            <p:cNvSpPr txBox="1">
              <a:spLocks noChangeArrowheads="1"/>
            </p:cNvSpPr>
            <p:nvPr/>
          </p:nvSpPr>
          <p:spPr bwMode="auto">
            <a:xfrm>
              <a:off x="3072" y="3369"/>
              <a:ext cx="33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>
                  <a:latin typeface="Arial Narrow" pitchFamily="34" charset="0"/>
                </a:rPr>
                <a:t>7013</a:t>
              </a:r>
            </a:p>
          </p:txBody>
        </p:sp>
        <p:sp>
          <p:nvSpPr>
            <p:cNvPr id="115" name="Text Box 113"/>
            <p:cNvSpPr txBox="1">
              <a:spLocks noChangeArrowheads="1"/>
            </p:cNvSpPr>
            <p:nvPr/>
          </p:nvSpPr>
          <p:spPr bwMode="auto">
            <a:xfrm>
              <a:off x="3072" y="3566"/>
              <a:ext cx="33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>
                  <a:latin typeface="Arial Narrow" pitchFamily="34" charset="0"/>
                </a:rPr>
                <a:t>7014</a:t>
              </a:r>
            </a:p>
          </p:txBody>
        </p:sp>
        <p:sp>
          <p:nvSpPr>
            <p:cNvPr id="116" name="Text Box 114"/>
            <p:cNvSpPr txBox="1">
              <a:spLocks noChangeArrowheads="1"/>
            </p:cNvSpPr>
            <p:nvPr/>
          </p:nvSpPr>
          <p:spPr bwMode="auto">
            <a:xfrm>
              <a:off x="3072" y="3756"/>
              <a:ext cx="33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>
                  <a:latin typeface="Arial Narrow" pitchFamily="34" charset="0"/>
                </a:rPr>
                <a:t>7015</a:t>
              </a:r>
            </a:p>
          </p:txBody>
        </p:sp>
        <p:sp>
          <p:nvSpPr>
            <p:cNvPr id="117" name="Text Box 115"/>
            <p:cNvSpPr txBox="1">
              <a:spLocks noChangeArrowheads="1"/>
            </p:cNvSpPr>
            <p:nvPr/>
          </p:nvSpPr>
          <p:spPr bwMode="auto">
            <a:xfrm>
              <a:off x="3072" y="3939"/>
              <a:ext cx="33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>
                  <a:latin typeface="Arial Narrow" pitchFamily="34" charset="0"/>
                </a:rPr>
                <a:t>7016</a:t>
              </a:r>
            </a:p>
          </p:txBody>
        </p:sp>
      </p:grpSp>
      <p:sp>
        <p:nvSpPr>
          <p:cNvPr id="118" name="Text Box 116"/>
          <p:cNvSpPr txBox="1">
            <a:spLocks noChangeArrowheads="1"/>
          </p:cNvSpPr>
          <p:nvPr/>
        </p:nvSpPr>
        <p:spPr bwMode="auto">
          <a:xfrm>
            <a:off x="533400" y="1447800"/>
            <a:ext cx="3810000" cy="15621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>
                <a:latin typeface="Arial Narrow" pitchFamily="34" charset="0"/>
              </a:rPr>
              <a:t>Tool string is moving at a certain logging speed, and data are recorded at certain intervals called sampling rate.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04800" y="1219200"/>
            <a:ext cx="4267200" cy="5486400"/>
            <a:chOff x="144" y="576"/>
            <a:chExt cx="2736" cy="3456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144" y="2880"/>
              <a:ext cx="2736" cy="192"/>
            </a:xfrm>
            <a:prstGeom prst="rect">
              <a:avLst/>
            </a:prstGeom>
            <a:solidFill>
              <a:srgbClr val="99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ar-IQ"/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auto">
            <a:xfrm>
              <a:off x="144" y="3072"/>
              <a:ext cx="2736" cy="192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ar-IQ"/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144" y="3264"/>
              <a:ext cx="2736" cy="192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ar-IQ"/>
            </a:p>
          </p:txBody>
        </p:sp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>
              <a:off x="144" y="3456"/>
              <a:ext cx="2736" cy="192"/>
            </a:xfrm>
            <a:prstGeom prst="rect">
              <a:avLst/>
            </a:prstGeom>
            <a:solidFill>
              <a:srgbClr val="CCC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ar-IQ"/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auto">
            <a:xfrm>
              <a:off x="144" y="3648"/>
              <a:ext cx="2736" cy="192"/>
            </a:xfrm>
            <a:prstGeom prst="rect">
              <a:avLst/>
            </a:prstGeom>
            <a:solidFill>
              <a:srgbClr val="99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ar-IQ"/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auto">
            <a:xfrm>
              <a:off x="144" y="3840"/>
              <a:ext cx="2736" cy="192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ar-IQ"/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auto">
            <a:xfrm>
              <a:off x="144" y="1728"/>
              <a:ext cx="2736" cy="192"/>
            </a:xfrm>
            <a:prstGeom prst="rect">
              <a:avLst/>
            </a:prstGeom>
            <a:solidFill>
              <a:srgbClr val="99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ar-IQ"/>
            </a:p>
          </p:txBody>
        </p:sp>
        <p:sp>
          <p:nvSpPr>
            <p:cNvPr id="12" name="Rectangle 10"/>
            <p:cNvSpPr>
              <a:spLocks noChangeArrowheads="1"/>
            </p:cNvSpPr>
            <p:nvPr/>
          </p:nvSpPr>
          <p:spPr bwMode="auto">
            <a:xfrm>
              <a:off x="144" y="1920"/>
              <a:ext cx="2736" cy="192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ar-IQ"/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auto">
            <a:xfrm>
              <a:off x="144" y="2112"/>
              <a:ext cx="2736" cy="192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ar-IQ"/>
            </a:p>
          </p:txBody>
        </p:sp>
        <p:sp>
          <p:nvSpPr>
            <p:cNvPr id="14" name="Rectangle 12"/>
            <p:cNvSpPr>
              <a:spLocks noChangeArrowheads="1"/>
            </p:cNvSpPr>
            <p:nvPr/>
          </p:nvSpPr>
          <p:spPr bwMode="auto">
            <a:xfrm>
              <a:off x="144" y="2304"/>
              <a:ext cx="2736" cy="192"/>
            </a:xfrm>
            <a:prstGeom prst="rect">
              <a:avLst/>
            </a:prstGeom>
            <a:solidFill>
              <a:srgbClr val="CCC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ar-IQ"/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auto">
            <a:xfrm>
              <a:off x="144" y="2496"/>
              <a:ext cx="2736" cy="192"/>
            </a:xfrm>
            <a:prstGeom prst="rect">
              <a:avLst/>
            </a:prstGeom>
            <a:solidFill>
              <a:srgbClr val="99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ar-IQ"/>
            </a:p>
          </p:txBody>
        </p:sp>
        <p:sp>
          <p:nvSpPr>
            <p:cNvPr id="16" name="Rectangle 14"/>
            <p:cNvSpPr>
              <a:spLocks noChangeArrowheads="1"/>
            </p:cNvSpPr>
            <p:nvPr/>
          </p:nvSpPr>
          <p:spPr bwMode="auto">
            <a:xfrm>
              <a:off x="144" y="2688"/>
              <a:ext cx="2736" cy="192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ar-IQ"/>
            </a:p>
          </p:txBody>
        </p:sp>
        <p:sp>
          <p:nvSpPr>
            <p:cNvPr id="17" name="Rectangle 15"/>
            <p:cNvSpPr>
              <a:spLocks noChangeArrowheads="1"/>
            </p:cNvSpPr>
            <p:nvPr/>
          </p:nvSpPr>
          <p:spPr bwMode="auto">
            <a:xfrm>
              <a:off x="144" y="576"/>
              <a:ext cx="2736" cy="192"/>
            </a:xfrm>
            <a:prstGeom prst="rect">
              <a:avLst/>
            </a:prstGeom>
            <a:solidFill>
              <a:srgbClr val="99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ar-IQ"/>
            </a:p>
          </p:txBody>
        </p:sp>
        <p:sp>
          <p:nvSpPr>
            <p:cNvPr id="18" name="Rectangle 16"/>
            <p:cNvSpPr>
              <a:spLocks noChangeArrowheads="1"/>
            </p:cNvSpPr>
            <p:nvPr/>
          </p:nvSpPr>
          <p:spPr bwMode="auto">
            <a:xfrm>
              <a:off x="144" y="768"/>
              <a:ext cx="2736" cy="192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ar-IQ"/>
            </a:p>
          </p:txBody>
        </p:sp>
        <p:sp>
          <p:nvSpPr>
            <p:cNvPr id="19" name="Rectangle 17"/>
            <p:cNvSpPr>
              <a:spLocks noChangeArrowheads="1"/>
            </p:cNvSpPr>
            <p:nvPr/>
          </p:nvSpPr>
          <p:spPr bwMode="auto">
            <a:xfrm>
              <a:off x="144" y="960"/>
              <a:ext cx="2736" cy="192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ar-IQ"/>
            </a:p>
          </p:txBody>
        </p:sp>
        <p:sp>
          <p:nvSpPr>
            <p:cNvPr id="20" name="Rectangle 18"/>
            <p:cNvSpPr>
              <a:spLocks noChangeArrowheads="1"/>
            </p:cNvSpPr>
            <p:nvPr/>
          </p:nvSpPr>
          <p:spPr bwMode="auto">
            <a:xfrm>
              <a:off x="144" y="1152"/>
              <a:ext cx="2736" cy="192"/>
            </a:xfrm>
            <a:prstGeom prst="rect">
              <a:avLst/>
            </a:prstGeom>
            <a:solidFill>
              <a:srgbClr val="CCC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ar-IQ"/>
            </a:p>
          </p:txBody>
        </p:sp>
        <p:sp>
          <p:nvSpPr>
            <p:cNvPr id="21" name="Rectangle 19"/>
            <p:cNvSpPr>
              <a:spLocks noChangeArrowheads="1"/>
            </p:cNvSpPr>
            <p:nvPr/>
          </p:nvSpPr>
          <p:spPr bwMode="auto">
            <a:xfrm>
              <a:off x="144" y="1344"/>
              <a:ext cx="2736" cy="192"/>
            </a:xfrm>
            <a:prstGeom prst="rect">
              <a:avLst/>
            </a:prstGeom>
            <a:solidFill>
              <a:srgbClr val="99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ar-IQ"/>
            </a:p>
          </p:txBody>
        </p:sp>
        <p:sp>
          <p:nvSpPr>
            <p:cNvPr id="22" name="Rectangle 20"/>
            <p:cNvSpPr>
              <a:spLocks noChangeArrowheads="1"/>
            </p:cNvSpPr>
            <p:nvPr/>
          </p:nvSpPr>
          <p:spPr bwMode="auto">
            <a:xfrm>
              <a:off x="144" y="1536"/>
              <a:ext cx="2736" cy="192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ar-IQ"/>
            </a:p>
          </p:txBody>
        </p:sp>
      </p:grpSp>
      <p:sp>
        <p:nvSpPr>
          <p:cNvPr id="23" name="Rectangle 21"/>
          <p:cNvSpPr>
            <a:spLocks noChangeArrowheads="1"/>
          </p:cNvSpPr>
          <p:nvPr/>
        </p:nvSpPr>
        <p:spPr bwMode="auto">
          <a:xfrm>
            <a:off x="2286000" y="1219200"/>
            <a:ext cx="533400" cy="54864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24" name="Rectangle 22"/>
          <p:cNvSpPr>
            <a:spLocks noChangeArrowheads="1"/>
          </p:cNvSpPr>
          <p:nvPr/>
        </p:nvSpPr>
        <p:spPr bwMode="auto">
          <a:xfrm>
            <a:off x="5334000" y="1219200"/>
            <a:ext cx="2590800" cy="54864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25" name="Rectangle 23"/>
          <p:cNvSpPr>
            <a:spLocks noChangeArrowheads="1"/>
          </p:cNvSpPr>
          <p:nvPr/>
        </p:nvSpPr>
        <p:spPr bwMode="auto">
          <a:xfrm>
            <a:off x="5334000" y="6400800"/>
            <a:ext cx="685800" cy="3048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26" name="Rectangle 24"/>
          <p:cNvSpPr>
            <a:spLocks noChangeArrowheads="1"/>
          </p:cNvSpPr>
          <p:nvPr/>
        </p:nvSpPr>
        <p:spPr bwMode="auto">
          <a:xfrm>
            <a:off x="6553200" y="6400800"/>
            <a:ext cx="685800" cy="3048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27" name="Rectangle 25"/>
          <p:cNvSpPr>
            <a:spLocks noChangeArrowheads="1"/>
          </p:cNvSpPr>
          <p:nvPr/>
        </p:nvSpPr>
        <p:spPr bwMode="auto">
          <a:xfrm>
            <a:off x="7239000" y="6400800"/>
            <a:ext cx="685800" cy="3048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28" name="Rectangle 26"/>
          <p:cNvSpPr>
            <a:spLocks noChangeArrowheads="1"/>
          </p:cNvSpPr>
          <p:nvPr/>
        </p:nvSpPr>
        <p:spPr bwMode="auto">
          <a:xfrm>
            <a:off x="5334000" y="6096000"/>
            <a:ext cx="685800" cy="3048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29" name="Rectangle 27"/>
          <p:cNvSpPr>
            <a:spLocks noChangeArrowheads="1"/>
          </p:cNvSpPr>
          <p:nvPr/>
        </p:nvSpPr>
        <p:spPr bwMode="auto">
          <a:xfrm>
            <a:off x="6553200" y="6096000"/>
            <a:ext cx="685800" cy="3048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30" name="Rectangle 28"/>
          <p:cNvSpPr>
            <a:spLocks noChangeArrowheads="1"/>
          </p:cNvSpPr>
          <p:nvPr/>
        </p:nvSpPr>
        <p:spPr bwMode="auto">
          <a:xfrm>
            <a:off x="7239000" y="6096000"/>
            <a:ext cx="685800" cy="3048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31" name="Rectangle 29"/>
          <p:cNvSpPr>
            <a:spLocks noChangeArrowheads="1"/>
          </p:cNvSpPr>
          <p:nvPr/>
        </p:nvSpPr>
        <p:spPr bwMode="auto">
          <a:xfrm>
            <a:off x="5334000" y="5791200"/>
            <a:ext cx="685800" cy="3048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32" name="Rectangle 30"/>
          <p:cNvSpPr>
            <a:spLocks noChangeArrowheads="1"/>
          </p:cNvSpPr>
          <p:nvPr/>
        </p:nvSpPr>
        <p:spPr bwMode="auto">
          <a:xfrm>
            <a:off x="6553200" y="5791200"/>
            <a:ext cx="685800" cy="3048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33" name="Rectangle 31"/>
          <p:cNvSpPr>
            <a:spLocks noChangeArrowheads="1"/>
          </p:cNvSpPr>
          <p:nvPr/>
        </p:nvSpPr>
        <p:spPr bwMode="auto">
          <a:xfrm>
            <a:off x="7239000" y="5791200"/>
            <a:ext cx="685800" cy="3048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34" name="Rectangle 32"/>
          <p:cNvSpPr>
            <a:spLocks noChangeArrowheads="1"/>
          </p:cNvSpPr>
          <p:nvPr/>
        </p:nvSpPr>
        <p:spPr bwMode="auto">
          <a:xfrm>
            <a:off x="5334000" y="5486400"/>
            <a:ext cx="685800" cy="3048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35" name="Rectangle 33"/>
          <p:cNvSpPr>
            <a:spLocks noChangeArrowheads="1"/>
          </p:cNvSpPr>
          <p:nvPr/>
        </p:nvSpPr>
        <p:spPr bwMode="auto">
          <a:xfrm>
            <a:off x="6553200" y="5486400"/>
            <a:ext cx="685800" cy="3048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36" name="Rectangle 34"/>
          <p:cNvSpPr>
            <a:spLocks noChangeArrowheads="1"/>
          </p:cNvSpPr>
          <p:nvPr/>
        </p:nvSpPr>
        <p:spPr bwMode="auto">
          <a:xfrm>
            <a:off x="7239000" y="5486400"/>
            <a:ext cx="685800" cy="3048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37" name="Rectangle 35"/>
          <p:cNvSpPr>
            <a:spLocks noChangeArrowheads="1"/>
          </p:cNvSpPr>
          <p:nvPr/>
        </p:nvSpPr>
        <p:spPr bwMode="auto">
          <a:xfrm>
            <a:off x="5334000" y="5181600"/>
            <a:ext cx="685800" cy="3048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38" name="Rectangle 36"/>
          <p:cNvSpPr>
            <a:spLocks noChangeArrowheads="1"/>
          </p:cNvSpPr>
          <p:nvPr/>
        </p:nvSpPr>
        <p:spPr bwMode="auto">
          <a:xfrm>
            <a:off x="6553200" y="5181600"/>
            <a:ext cx="685800" cy="3048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39" name="Rectangle 37"/>
          <p:cNvSpPr>
            <a:spLocks noChangeArrowheads="1"/>
          </p:cNvSpPr>
          <p:nvPr/>
        </p:nvSpPr>
        <p:spPr bwMode="auto">
          <a:xfrm>
            <a:off x="7239000" y="5181600"/>
            <a:ext cx="685800" cy="3048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40" name="Rectangle 38"/>
          <p:cNvSpPr>
            <a:spLocks noChangeArrowheads="1"/>
          </p:cNvSpPr>
          <p:nvPr/>
        </p:nvSpPr>
        <p:spPr bwMode="auto">
          <a:xfrm>
            <a:off x="5334000" y="4876800"/>
            <a:ext cx="685800" cy="3048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41" name="Rectangle 39"/>
          <p:cNvSpPr>
            <a:spLocks noChangeArrowheads="1"/>
          </p:cNvSpPr>
          <p:nvPr/>
        </p:nvSpPr>
        <p:spPr bwMode="auto">
          <a:xfrm>
            <a:off x="6553200" y="4876800"/>
            <a:ext cx="685800" cy="3048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42" name="Rectangle 40"/>
          <p:cNvSpPr>
            <a:spLocks noChangeArrowheads="1"/>
          </p:cNvSpPr>
          <p:nvPr/>
        </p:nvSpPr>
        <p:spPr bwMode="auto">
          <a:xfrm>
            <a:off x="7239000" y="4876800"/>
            <a:ext cx="685800" cy="3048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43" name="Rectangle 41"/>
          <p:cNvSpPr>
            <a:spLocks noChangeArrowheads="1"/>
          </p:cNvSpPr>
          <p:nvPr/>
        </p:nvSpPr>
        <p:spPr bwMode="auto">
          <a:xfrm>
            <a:off x="5334000" y="4572000"/>
            <a:ext cx="685800" cy="3048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44" name="Rectangle 42"/>
          <p:cNvSpPr>
            <a:spLocks noChangeArrowheads="1"/>
          </p:cNvSpPr>
          <p:nvPr/>
        </p:nvSpPr>
        <p:spPr bwMode="auto">
          <a:xfrm>
            <a:off x="6553200" y="4572000"/>
            <a:ext cx="685800" cy="3048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45" name="Rectangle 43"/>
          <p:cNvSpPr>
            <a:spLocks noChangeArrowheads="1"/>
          </p:cNvSpPr>
          <p:nvPr/>
        </p:nvSpPr>
        <p:spPr bwMode="auto">
          <a:xfrm>
            <a:off x="7239000" y="4572000"/>
            <a:ext cx="685800" cy="3048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46" name="Rectangle 44"/>
          <p:cNvSpPr>
            <a:spLocks noChangeArrowheads="1"/>
          </p:cNvSpPr>
          <p:nvPr/>
        </p:nvSpPr>
        <p:spPr bwMode="auto">
          <a:xfrm>
            <a:off x="5334000" y="4267200"/>
            <a:ext cx="685800" cy="3048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47" name="Rectangle 45"/>
          <p:cNvSpPr>
            <a:spLocks noChangeArrowheads="1"/>
          </p:cNvSpPr>
          <p:nvPr/>
        </p:nvSpPr>
        <p:spPr bwMode="auto">
          <a:xfrm>
            <a:off x="6553200" y="4267200"/>
            <a:ext cx="685800" cy="3048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48" name="Rectangle 46"/>
          <p:cNvSpPr>
            <a:spLocks noChangeArrowheads="1"/>
          </p:cNvSpPr>
          <p:nvPr/>
        </p:nvSpPr>
        <p:spPr bwMode="auto">
          <a:xfrm>
            <a:off x="7239000" y="4267200"/>
            <a:ext cx="685800" cy="3048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49" name="Rectangle 47"/>
          <p:cNvSpPr>
            <a:spLocks noChangeArrowheads="1"/>
          </p:cNvSpPr>
          <p:nvPr/>
        </p:nvSpPr>
        <p:spPr bwMode="auto">
          <a:xfrm>
            <a:off x="5334000" y="3962400"/>
            <a:ext cx="685800" cy="3048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50" name="Rectangle 48"/>
          <p:cNvSpPr>
            <a:spLocks noChangeArrowheads="1"/>
          </p:cNvSpPr>
          <p:nvPr/>
        </p:nvSpPr>
        <p:spPr bwMode="auto">
          <a:xfrm>
            <a:off x="6553200" y="3962400"/>
            <a:ext cx="685800" cy="3048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51" name="Rectangle 49"/>
          <p:cNvSpPr>
            <a:spLocks noChangeArrowheads="1"/>
          </p:cNvSpPr>
          <p:nvPr/>
        </p:nvSpPr>
        <p:spPr bwMode="auto">
          <a:xfrm>
            <a:off x="7239000" y="3962400"/>
            <a:ext cx="685800" cy="3048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52" name="Rectangle 50"/>
          <p:cNvSpPr>
            <a:spLocks noChangeArrowheads="1"/>
          </p:cNvSpPr>
          <p:nvPr/>
        </p:nvSpPr>
        <p:spPr bwMode="auto">
          <a:xfrm>
            <a:off x="5334000" y="3657600"/>
            <a:ext cx="685800" cy="3048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53" name="Rectangle 51"/>
          <p:cNvSpPr>
            <a:spLocks noChangeArrowheads="1"/>
          </p:cNvSpPr>
          <p:nvPr/>
        </p:nvSpPr>
        <p:spPr bwMode="auto">
          <a:xfrm>
            <a:off x="6553200" y="3657600"/>
            <a:ext cx="685800" cy="3048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54" name="Rectangle 52"/>
          <p:cNvSpPr>
            <a:spLocks noChangeArrowheads="1"/>
          </p:cNvSpPr>
          <p:nvPr/>
        </p:nvSpPr>
        <p:spPr bwMode="auto">
          <a:xfrm>
            <a:off x="7239000" y="3657600"/>
            <a:ext cx="685800" cy="3048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55" name="Rectangle 53"/>
          <p:cNvSpPr>
            <a:spLocks noChangeArrowheads="1"/>
          </p:cNvSpPr>
          <p:nvPr/>
        </p:nvSpPr>
        <p:spPr bwMode="auto">
          <a:xfrm>
            <a:off x="5334000" y="3352800"/>
            <a:ext cx="685800" cy="3048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56" name="Rectangle 54"/>
          <p:cNvSpPr>
            <a:spLocks noChangeArrowheads="1"/>
          </p:cNvSpPr>
          <p:nvPr/>
        </p:nvSpPr>
        <p:spPr bwMode="auto">
          <a:xfrm>
            <a:off x="6553200" y="3352800"/>
            <a:ext cx="685800" cy="3048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57" name="Rectangle 55"/>
          <p:cNvSpPr>
            <a:spLocks noChangeArrowheads="1"/>
          </p:cNvSpPr>
          <p:nvPr/>
        </p:nvSpPr>
        <p:spPr bwMode="auto">
          <a:xfrm>
            <a:off x="7239000" y="3352800"/>
            <a:ext cx="685800" cy="3048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58" name="Rectangle 56"/>
          <p:cNvSpPr>
            <a:spLocks noChangeArrowheads="1"/>
          </p:cNvSpPr>
          <p:nvPr/>
        </p:nvSpPr>
        <p:spPr bwMode="auto">
          <a:xfrm>
            <a:off x="5334000" y="3048000"/>
            <a:ext cx="685800" cy="3048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59" name="Rectangle 57"/>
          <p:cNvSpPr>
            <a:spLocks noChangeArrowheads="1"/>
          </p:cNvSpPr>
          <p:nvPr/>
        </p:nvSpPr>
        <p:spPr bwMode="auto">
          <a:xfrm>
            <a:off x="6553200" y="3048000"/>
            <a:ext cx="685800" cy="3048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60" name="Rectangle 58"/>
          <p:cNvSpPr>
            <a:spLocks noChangeArrowheads="1"/>
          </p:cNvSpPr>
          <p:nvPr/>
        </p:nvSpPr>
        <p:spPr bwMode="auto">
          <a:xfrm>
            <a:off x="7239000" y="3048000"/>
            <a:ext cx="685800" cy="3048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61" name="Rectangle 59"/>
          <p:cNvSpPr>
            <a:spLocks noChangeArrowheads="1"/>
          </p:cNvSpPr>
          <p:nvPr/>
        </p:nvSpPr>
        <p:spPr bwMode="auto">
          <a:xfrm>
            <a:off x="5334000" y="2743200"/>
            <a:ext cx="685800" cy="3048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62" name="Rectangle 60"/>
          <p:cNvSpPr>
            <a:spLocks noChangeArrowheads="1"/>
          </p:cNvSpPr>
          <p:nvPr/>
        </p:nvSpPr>
        <p:spPr bwMode="auto">
          <a:xfrm>
            <a:off x="6553200" y="2743200"/>
            <a:ext cx="685800" cy="3048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63" name="Rectangle 61"/>
          <p:cNvSpPr>
            <a:spLocks noChangeArrowheads="1"/>
          </p:cNvSpPr>
          <p:nvPr/>
        </p:nvSpPr>
        <p:spPr bwMode="auto">
          <a:xfrm>
            <a:off x="7239000" y="2743200"/>
            <a:ext cx="685800" cy="3048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64" name="Rectangle 62"/>
          <p:cNvSpPr>
            <a:spLocks noChangeArrowheads="1"/>
          </p:cNvSpPr>
          <p:nvPr/>
        </p:nvSpPr>
        <p:spPr bwMode="auto">
          <a:xfrm>
            <a:off x="5334000" y="2438400"/>
            <a:ext cx="685800" cy="3048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65" name="Rectangle 63"/>
          <p:cNvSpPr>
            <a:spLocks noChangeArrowheads="1"/>
          </p:cNvSpPr>
          <p:nvPr/>
        </p:nvSpPr>
        <p:spPr bwMode="auto">
          <a:xfrm>
            <a:off x="6553200" y="2438400"/>
            <a:ext cx="685800" cy="3048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66" name="Rectangle 64"/>
          <p:cNvSpPr>
            <a:spLocks noChangeArrowheads="1"/>
          </p:cNvSpPr>
          <p:nvPr/>
        </p:nvSpPr>
        <p:spPr bwMode="auto">
          <a:xfrm>
            <a:off x="7239000" y="2438400"/>
            <a:ext cx="685800" cy="3048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67" name="Rectangle 65"/>
          <p:cNvSpPr>
            <a:spLocks noChangeArrowheads="1"/>
          </p:cNvSpPr>
          <p:nvPr/>
        </p:nvSpPr>
        <p:spPr bwMode="auto">
          <a:xfrm>
            <a:off x="5334000" y="2133600"/>
            <a:ext cx="685800" cy="3048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68" name="Rectangle 66"/>
          <p:cNvSpPr>
            <a:spLocks noChangeArrowheads="1"/>
          </p:cNvSpPr>
          <p:nvPr/>
        </p:nvSpPr>
        <p:spPr bwMode="auto">
          <a:xfrm>
            <a:off x="6553200" y="2133600"/>
            <a:ext cx="685800" cy="3048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69" name="Rectangle 67"/>
          <p:cNvSpPr>
            <a:spLocks noChangeArrowheads="1"/>
          </p:cNvSpPr>
          <p:nvPr/>
        </p:nvSpPr>
        <p:spPr bwMode="auto">
          <a:xfrm>
            <a:off x="7239000" y="2133600"/>
            <a:ext cx="685800" cy="3048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70" name="Rectangle 68"/>
          <p:cNvSpPr>
            <a:spLocks noChangeArrowheads="1"/>
          </p:cNvSpPr>
          <p:nvPr/>
        </p:nvSpPr>
        <p:spPr bwMode="auto">
          <a:xfrm>
            <a:off x="5334000" y="1828800"/>
            <a:ext cx="685800" cy="3048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71" name="Rectangle 69"/>
          <p:cNvSpPr>
            <a:spLocks noChangeArrowheads="1"/>
          </p:cNvSpPr>
          <p:nvPr/>
        </p:nvSpPr>
        <p:spPr bwMode="auto">
          <a:xfrm>
            <a:off x="6553200" y="1828800"/>
            <a:ext cx="685800" cy="3048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72" name="Rectangle 70"/>
          <p:cNvSpPr>
            <a:spLocks noChangeArrowheads="1"/>
          </p:cNvSpPr>
          <p:nvPr/>
        </p:nvSpPr>
        <p:spPr bwMode="auto">
          <a:xfrm>
            <a:off x="7239000" y="1828800"/>
            <a:ext cx="685800" cy="3048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73" name="Rectangle 71"/>
          <p:cNvSpPr>
            <a:spLocks noChangeArrowheads="1"/>
          </p:cNvSpPr>
          <p:nvPr/>
        </p:nvSpPr>
        <p:spPr bwMode="auto">
          <a:xfrm>
            <a:off x="5334000" y="1524000"/>
            <a:ext cx="685800" cy="3048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74" name="Rectangle 72"/>
          <p:cNvSpPr>
            <a:spLocks noChangeArrowheads="1"/>
          </p:cNvSpPr>
          <p:nvPr/>
        </p:nvSpPr>
        <p:spPr bwMode="auto">
          <a:xfrm>
            <a:off x="6553200" y="1524000"/>
            <a:ext cx="685800" cy="3048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75" name="Rectangle 73"/>
          <p:cNvSpPr>
            <a:spLocks noChangeArrowheads="1"/>
          </p:cNvSpPr>
          <p:nvPr/>
        </p:nvSpPr>
        <p:spPr bwMode="auto">
          <a:xfrm>
            <a:off x="7239000" y="1524000"/>
            <a:ext cx="685800" cy="3048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76" name="Rectangle 74"/>
          <p:cNvSpPr>
            <a:spLocks noChangeArrowheads="1"/>
          </p:cNvSpPr>
          <p:nvPr/>
        </p:nvSpPr>
        <p:spPr bwMode="auto">
          <a:xfrm>
            <a:off x="5334000" y="1219200"/>
            <a:ext cx="685800" cy="3048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77" name="Rectangle 75"/>
          <p:cNvSpPr>
            <a:spLocks noChangeArrowheads="1"/>
          </p:cNvSpPr>
          <p:nvPr/>
        </p:nvSpPr>
        <p:spPr bwMode="auto">
          <a:xfrm>
            <a:off x="6553200" y="1219200"/>
            <a:ext cx="685800" cy="3048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78" name="Rectangle 76"/>
          <p:cNvSpPr>
            <a:spLocks noChangeArrowheads="1"/>
          </p:cNvSpPr>
          <p:nvPr/>
        </p:nvSpPr>
        <p:spPr bwMode="auto">
          <a:xfrm>
            <a:off x="7239000" y="1219200"/>
            <a:ext cx="685800" cy="3048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79" name="Oval 77"/>
          <p:cNvSpPr>
            <a:spLocks noChangeArrowheads="1"/>
          </p:cNvSpPr>
          <p:nvPr/>
        </p:nvSpPr>
        <p:spPr bwMode="auto">
          <a:xfrm>
            <a:off x="6705600" y="62103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grpSp>
        <p:nvGrpSpPr>
          <p:cNvPr id="80" name="Group 78"/>
          <p:cNvGrpSpPr>
            <a:grpSpLocks/>
          </p:cNvGrpSpPr>
          <p:nvPr/>
        </p:nvGrpSpPr>
        <p:grpSpPr bwMode="auto">
          <a:xfrm>
            <a:off x="1524000" y="1066800"/>
            <a:ext cx="2286000" cy="5334000"/>
            <a:chOff x="960" y="768"/>
            <a:chExt cx="1440" cy="3360"/>
          </a:xfrm>
        </p:grpSpPr>
        <p:grpSp>
          <p:nvGrpSpPr>
            <p:cNvPr id="81" name="Group 79"/>
            <p:cNvGrpSpPr>
              <a:grpSpLocks/>
            </p:cNvGrpSpPr>
            <p:nvPr/>
          </p:nvGrpSpPr>
          <p:grpSpPr bwMode="auto">
            <a:xfrm>
              <a:off x="1632" y="2304"/>
              <a:ext cx="96" cy="1824"/>
              <a:chOff x="3936" y="1104"/>
              <a:chExt cx="144" cy="2688"/>
            </a:xfrm>
          </p:grpSpPr>
          <p:sp>
            <p:nvSpPr>
              <p:cNvPr id="87" name="Rectangle 80"/>
              <p:cNvSpPr>
                <a:spLocks noChangeArrowheads="1"/>
              </p:cNvSpPr>
              <p:nvPr/>
            </p:nvSpPr>
            <p:spPr bwMode="auto">
              <a:xfrm>
                <a:off x="3936" y="1104"/>
                <a:ext cx="144" cy="67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folHlink">
                      <a:gamma/>
                      <a:shade val="46275"/>
                      <a:invGamma/>
                    </a:schemeClr>
                  </a:gs>
                </a:gsLst>
                <a:lin ang="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ar-IQ"/>
              </a:p>
            </p:txBody>
          </p:sp>
          <p:sp>
            <p:nvSpPr>
              <p:cNvPr id="88" name="Rectangle 81"/>
              <p:cNvSpPr>
                <a:spLocks noChangeArrowheads="1"/>
              </p:cNvSpPr>
              <p:nvPr/>
            </p:nvSpPr>
            <p:spPr bwMode="auto">
              <a:xfrm>
                <a:off x="3936" y="1776"/>
                <a:ext cx="144" cy="67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folHlink">
                      <a:gamma/>
                      <a:shade val="46275"/>
                      <a:invGamma/>
                    </a:schemeClr>
                  </a:gs>
                </a:gsLst>
                <a:lin ang="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ar-IQ"/>
              </a:p>
            </p:txBody>
          </p:sp>
          <p:sp>
            <p:nvSpPr>
              <p:cNvPr id="89" name="Rectangle 82"/>
              <p:cNvSpPr>
                <a:spLocks noChangeArrowheads="1"/>
              </p:cNvSpPr>
              <p:nvPr/>
            </p:nvSpPr>
            <p:spPr bwMode="auto">
              <a:xfrm>
                <a:off x="3936" y="2448"/>
                <a:ext cx="144" cy="67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folHlink">
                      <a:gamma/>
                      <a:shade val="46275"/>
                      <a:invGamma/>
                    </a:schemeClr>
                  </a:gs>
                </a:gsLst>
                <a:lin ang="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ar-IQ"/>
              </a:p>
            </p:txBody>
          </p:sp>
          <p:sp>
            <p:nvSpPr>
              <p:cNvPr id="90" name="Rectangle 83"/>
              <p:cNvSpPr>
                <a:spLocks noChangeArrowheads="1"/>
              </p:cNvSpPr>
              <p:nvPr/>
            </p:nvSpPr>
            <p:spPr bwMode="auto">
              <a:xfrm>
                <a:off x="3936" y="3120"/>
                <a:ext cx="144" cy="67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folHlink">
                      <a:gamma/>
                      <a:shade val="46275"/>
                      <a:invGamma/>
                    </a:schemeClr>
                  </a:gs>
                </a:gsLst>
                <a:lin ang="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ar-IQ"/>
              </a:p>
            </p:txBody>
          </p:sp>
        </p:grpSp>
        <p:sp>
          <p:nvSpPr>
            <p:cNvPr id="82" name="Line 84"/>
            <p:cNvSpPr>
              <a:spLocks noChangeShapeType="1"/>
            </p:cNvSpPr>
            <p:nvPr/>
          </p:nvSpPr>
          <p:spPr bwMode="auto">
            <a:xfrm flipV="1">
              <a:off x="1680" y="768"/>
              <a:ext cx="0" cy="15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IQ"/>
            </a:p>
          </p:txBody>
        </p:sp>
        <p:sp>
          <p:nvSpPr>
            <p:cNvPr id="83" name="Oval 85"/>
            <p:cNvSpPr>
              <a:spLocks noChangeArrowheads="1"/>
            </p:cNvSpPr>
            <p:nvPr/>
          </p:nvSpPr>
          <p:spPr bwMode="auto">
            <a:xfrm>
              <a:off x="1680" y="3456"/>
              <a:ext cx="240" cy="192"/>
            </a:xfrm>
            <a:prstGeom prst="ellipse">
              <a:avLst/>
            </a:prstGeom>
            <a:solidFill>
              <a:srgbClr val="FF0000">
                <a:alpha val="50000"/>
              </a:srgbClr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IQ"/>
            </a:p>
          </p:txBody>
        </p:sp>
        <p:sp>
          <p:nvSpPr>
            <p:cNvPr id="84" name="Oval 86"/>
            <p:cNvSpPr>
              <a:spLocks noChangeArrowheads="1"/>
            </p:cNvSpPr>
            <p:nvPr/>
          </p:nvSpPr>
          <p:spPr bwMode="auto">
            <a:xfrm>
              <a:off x="1296" y="2784"/>
              <a:ext cx="768" cy="384"/>
            </a:xfrm>
            <a:prstGeom prst="ellipse">
              <a:avLst/>
            </a:prstGeom>
            <a:solidFill>
              <a:srgbClr val="FF0000">
                <a:alpha val="50000"/>
              </a:srgbClr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IQ"/>
            </a:p>
          </p:txBody>
        </p:sp>
        <p:sp>
          <p:nvSpPr>
            <p:cNvPr id="85" name="Oval 87"/>
            <p:cNvSpPr>
              <a:spLocks noChangeArrowheads="1"/>
            </p:cNvSpPr>
            <p:nvPr/>
          </p:nvSpPr>
          <p:spPr bwMode="auto">
            <a:xfrm>
              <a:off x="960" y="3888"/>
              <a:ext cx="1440" cy="96"/>
            </a:xfrm>
            <a:prstGeom prst="ellipse">
              <a:avLst/>
            </a:prstGeom>
            <a:solidFill>
              <a:srgbClr val="FF0000">
                <a:alpha val="50000"/>
              </a:srgbClr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IQ"/>
            </a:p>
          </p:txBody>
        </p:sp>
        <p:sp>
          <p:nvSpPr>
            <p:cNvPr id="86" name="Oval 88"/>
            <p:cNvSpPr>
              <a:spLocks noChangeArrowheads="1"/>
            </p:cNvSpPr>
            <p:nvPr/>
          </p:nvSpPr>
          <p:spPr bwMode="auto">
            <a:xfrm>
              <a:off x="1488" y="2496"/>
              <a:ext cx="384" cy="192"/>
            </a:xfrm>
            <a:prstGeom prst="ellipse">
              <a:avLst/>
            </a:prstGeom>
            <a:solidFill>
              <a:srgbClr val="FF0000">
                <a:alpha val="50000"/>
              </a:srgbClr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IQ"/>
            </a:p>
          </p:txBody>
        </p:sp>
      </p:grpSp>
      <p:sp>
        <p:nvSpPr>
          <p:cNvPr id="91" name="Oval 89"/>
          <p:cNvSpPr>
            <a:spLocks noChangeArrowheads="1"/>
          </p:cNvSpPr>
          <p:nvPr/>
        </p:nvSpPr>
        <p:spPr bwMode="auto">
          <a:xfrm>
            <a:off x="7696200" y="5605463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92" name="Oval 90"/>
          <p:cNvSpPr>
            <a:spLocks noChangeArrowheads="1"/>
          </p:cNvSpPr>
          <p:nvPr/>
        </p:nvSpPr>
        <p:spPr bwMode="auto">
          <a:xfrm>
            <a:off x="7315200" y="46863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93" name="Oval 91"/>
          <p:cNvSpPr>
            <a:spLocks noChangeArrowheads="1"/>
          </p:cNvSpPr>
          <p:nvPr/>
        </p:nvSpPr>
        <p:spPr bwMode="auto">
          <a:xfrm>
            <a:off x="5638800" y="4076700"/>
            <a:ext cx="76200" cy="76200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ar-IQ">
              <a:latin typeface="Arial Narrow" pitchFamily="34" charset="0"/>
            </a:endParaRPr>
          </a:p>
        </p:txBody>
      </p:sp>
      <p:sp>
        <p:nvSpPr>
          <p:cNvPr id="94" name="Rectangle 92"/>
          <p:cNvSpPr>
            <a:spLocks noChangeArrowheads="1"/>
          </p:cNvSpPr>
          <p:nvPr/>
        </p:nvSpPr>
        <p:spPr bwMode="auto">
          <a:xfrm>
            <a:off x="1752600" y="0"/>
            <a:ext cx="1371600" cy="1219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95" name="Rectangle 93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8001000" cy="1066800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What does logging mean?</a:t>
            </a:r>
          </a:p>
        </p:txBody>
      </p:sp>
      <p:sp>
        <p:nvSpPr>
          <p:cNvPr id="96" name="Oval 94"/>
          <p:cNvSpPr>
            <a:spLocks noChangeArrowheads="1"/>
          </p:cNvSpPr>
          <p:nvPr/>
        </p:nvSpPr>
        <p:spPr bwMode="auto">
          <a:xfrm>
            <a:off x="6705600" y="614045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97" name="Oval 95"/>
          <p:cNvSpPr>
            <a:spLocks noChangeArrowheads="1"/>
          </p:cNvSpPr>
          <p:nvPr/>
        </p:nvSpPr>
        <p:spPr bwMode="auto">
          <a:xfrm>
            <a:off x="7664450" y="551815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98" name="Oval 96"/>
          <p:cNvSpPr>
            <a:spLocks noChangeArrowheads="1"/>
          </p:cNvSpPr>
          <p:nvPr/>
        </p:nvSpPr>
        <p:spPr bwMode="auto">
          <a:xfrm>
            <a:off x="7294563" y="460375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99" name="Oval 97"/>
          <p:cNvSpPr>
            <a:spLocks noChangeArrowheads="1"/>
          </p:cNvSpPr>
          <p:nvPr/>
        </p:nvSpPr>
        <p:spPr bwMode="auto">
          <a:xfrm>
            <a:off x="5702300" y="3994150"/>
            <a:ext cx="76200" cy="76200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ar-IQ">
              <a:latin typeface="Arial Narrow" pitchFamily="34" charset="0"/>
            </a:endParaRPr>
          </a:p>
        </p:txBody>
      </p:sp>
      <p:sp>
        <p:nvSpPr>
          <p:cNvPr id="100" name="Oval 98"/>
          <p:cNvSpPr>
            <a:spLocks noChangeArrowheads="1"/>
          </p:cNvSpPr>
          <p:nvPr/>
        </p:nvSpPr>
        <p:spPr bwMode="auto">
          <a:xfrm>
            <a:off x="6769100" y="605155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101" name="Oval 99"/>
          <p:cNvSpPr>
            <a:spLocks noChangeArrowheads="1"/>
          </p:cNvSpPr>
          <p:nvPr/>
        </p:nvSpPr>
        <p:spPr bwMode="auto">
          <a:xfrm>
            <a:off x="7588250" y="545465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102" name="Oval 100"/>
          <p:cNvSpPr>
            <a:spLocks noChangeArrowheads="1"/>
          </p:cNvSpPr>
          <p:nvPr/>
        </p:nvSpPr>
        <p:spPr bwMode="auto">
          <a:xfrm>
            <a:off x="7269163" y="4538663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103" name="Oval 101"/>
          <p:cNvSpPr>
            <a:spLocks noChangeArrowheads="1"/>
          </p:cNvSpPr>
          <p:nvPr/>
        </p:nvSpPr>
        <p:spPr bwMode="auto">
          <a:xfrm>
            <a:off x="5765800" y="3929063"/>
            <a:ext cx="76200" cy="76200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ar-IQ">
              <a:latin typeface="Arial Narrow" pitchFamily="34" charset="0"/>
            </a:endParaRPr>
          </a:p>
        </p:txBody>
      </p:sp>
      <p:grpSp>
        <p:nvGrpSpPr>
          <p:cNvPr id="104" name="Group 102"/>
          <p:cNvGrpSpPr>
            <a:grpSpLocks/>
          </p:cNvGrpSpPr>
          <p:nvPr/>
        </p:nvGrpSpPr>
        <p:grpSpPr bwMode="auto">
          <a:xfrm>
            <a:off x="4876800" y="1371600"/>
            <a:ext cx="533400" cy="5156200"/>
            <a:chOff x="3072" y="864"/>
            <a:chExt cx="336" cy="3248"/>
          </a:xfrm>
        </p:grpSpPr>
        <p:sp>
          <p:nvSpPr>
            <p:cNvPr id="105" name="Text Box 103"/>
            <p:cNvSpPr txBox="1">
              <a:spLocks noChangeArrowheads="1"/>
            </p:cNvSpPr>
            <p:nvPr/>
          </p:nvSpPr>
          <p:spPr bwMode="auto">
            <a:xfrm>
              <a:off x="3072" y="864"/>
              <a:ext cx="33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>
                  <a:latin typeface="Arial Narrow" pitchFamily="34" charset="0"/>
                </a:rPr>
                <a:t>7000</a:t>
              </a:r>
            </a:p>
          </p:txBody>
        </p:sp>
        <p:sp>
          <p:nvSpPr>
            <p:cNvPr id="106" name="Text Box 104"/>
            <p:cNvSpPr txBox="1">
              <a:spLocks noChangeArrowheads="1"/>
            </p:cNvSpPr>
            <p:nvPr/>
          </p:nvSpPr>
          <p:spPr bwMode="auto">
            <a:xfrm>
              <a:off x="3072" y="1061"/>
              <a:ext cx="33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>
                  <a:latin typeface="Arial Narrow" pitchFamily="34" charset="0"/>
                </a:rPr>
                <a:t>7001</a:t>
              </a:r>
            </a:p>
          </p:txBody>
        </p:sp>
        <p:sp>
          <p:nvSpPr>
            <p:cNvPr id="107" name="Text Box 105"/>
            <p:cNvSpPr txBox="1">
              <a:spLocks noChangeArrowheads="1"/>
            </p:cNvSpPr>
            <p:nvPr/>
          </p:nvSpPr>
          <p:spPr bwMode="auto">
            <a:xfrm>
              <a:off x="3072" y="1258"/>
              <a:ext cx="33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>
                  <a:latin typeface="Arial Narrow" pitchFamily="34" charset="0"/>
                </a:rPr>
                <a:t>7002</a:t>
              </a:r>
            </a:p>
          </p:txBody>
        </p:sp>
        <p:sp>
          <p:nvSpPr>
            <p:cNvPr id="108" name="Text Box 106"/>
            <p:cNvSpPr txBox="1">
              <a:spLocks noChangeArrowheads="1"/>
            </p:cNvSpPr>
            <p:nvPr/>
          </p:nvSpPr>
          <p:spPr bwMode="auto">
            <a:xfrm>
              <a:off x="3072" y="1455"/>
              <a:ext cx="33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>
                  <a:latin typeface="Arial Narrow" pitchFamily="34" charset="0"/>
                </a:rPr>
                <a:t>7003</a:t>
              </a:r>
            </a:p>
          </p:txBody>
        </p:sp>
        <p:sp>
          <p:nvSpPr>
            <p:cNvPr id="109" name="Text Box 107"/>
            <p:cNvSpPr txBox="1">
              <a:spLocks noChangeArrowheads="1"/>
            </p:cNvSpPr>
            <p:nvPr/>
          </p:nvSpPr>
          <p:spPr bwMode="auto">
            <a:xfrm>
              <a:off x="3072" y="1645"/>
              <a:ext cx="33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>
                  <a:latin typeface="Arial Narrow" pitchFamily="34" charset="0"/>
                </a:rPr>
                <a:t>7004</a:t>
              </a:r>
            </a:p>
          </p:txBody>
        </p:sp>
        <p:sp>
          <p:nvSpPr>
            <p:cNvPr id="110" name="Text Box 108"/>
            <p:cNvSpPr txBox="1">
              <a:spLocks noChangeArrowheads="1"/>
            </p:cNvSpPr>
            <p:nvPr/>
          </p:nvSpPr>
          <p:spPr bwMode="auto">
            <a:xfrm>
              <a:off x="3072" y="1835"/>
              <a:ext cx="33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>
                  <a:latin typeface="Arial Narrow" pitchFamily="34" charset="0"/>
                </a:rPr>
                <a:t>7005</a:t>
              </a:r>
            </a:p>
          </p:txBody>
        </p:sp>
        <p:sp>
          <p:nvSpPr>
            <p:cNvPr id="111" name="Text Box 109"/>
            <p:cNvSpPr txBox="1">
              <a:spLocks noChangeArrowheads="1"/>
            </p:cNvSpPr>
            <p:nvPr/>
          </p:nvSpPr>
          <p:spPr bwMode="auto">
            <a:xfrm>
              <a:off x="3072" y="2025"/>
              <a:ext cx="33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>
                  <a:latin typeface="Arial Narrow" pitchFamily="34" charset="0"/>
                </a:rPr>
                <a:t>7006</a:t>
              </a:r>
            </a:p>
          </p:txBody>
        </p:sp>
        <p:sp>
          <p:nvSpPr>
            <p:cNvPr id="112" name="Text Box 110"/>
            <p:cNvSpPr txBox="1">
              <a:spLocks noChangeArrowheads="1"/>
            </p:cNvSpPr>
            <p:nvPr/>
          </p:nvSpPr>
          <p:spPr bwMode="auto">
            <a:xfrm>
              <a:off x="3072" y="2215"/>
              <a:ext cx="33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>
                  <a:latin typeface="Arial Narrow" pitchFamily="34" charset="0"/>
                </a:rPr>
                <a:t>7007</a:t>
              </a:r>
            </a:p>
          </p:txBody>
        </p:sp>
        <p:sp>
          <p:nvSpPr>
            <p:cNvPr id="113" name="Text Box 111"/>
            <p:cNvSpPr txBox="1">
              <a:spLocks noChangeArrowheads="1"/>
            </p:cNvSpPr>
            <p:nvPr/>
          </p:nvSpPr>
          <p:spPr bwMode="auto">
            <a:xfrm>
              <a:off x="3072" y="2405"/>
              <a:ext cx="33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>
                  <a:latin typeface="Arial Narrow" pitchFamily="34" charset="0"/>
                </a:rPr>
                <a:t>7008</a:t>
              </a:r>
            </a:p>
          </p:txBody>
        </p:sp>
        <p:sp>
          <p:nvSpPr>
            <p:cNvPr id="114" name="Text Box 112"/>
            <p:cNvSpPr txBox="1">
              <a:spLocks noChangeArrowheads="1"/>
            </p:cNvSpPr>
            <p:nvPr/>
          </p:nvSpPr>
          <p:spPr bwMode="auto">
            <a:xfrm>
              <a:off x="3072" y="2595"/>
              <a:ext cx="33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>
                  <a:latin typeface="Arial Narrow" pitchFamily="34" charset="0"/>
                </a:rPr>
                <a:t>7009</a:t>
              </a:r>
            </a:p>
          </p:txBody>
        </p:sp>
        <p:sp>
          <p:nvSpPr>
            <p:cNvPr id="115" name="Text Box 113"/>
            <p:cNvSpPr txBox="1">
              <a:spLocks noChangeArrowheads="1"/>
            </p:cNvSpPr>
            <p:nvPr/>
          </p:nvSpPr>
          <p:spPr bwMode="auto">
            <a:xfrm>
              <a:off x="3072" y="2785"/>
              <a:ext cx="33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>
                  <a:latin typeface="Arial Narrow" pitchFamily="34" charset="0"/>
                </a:rPr>
                <a:t>7010</a:t>
              </a:r>
            </a:p>
          </p:txBody>
        </p:sp>
        <p:sp>
          <p:nvSpPr>
            <p:cNvPr id="116" name="Text Box 114"/>
            <p:cNvSpPr txBox="1">
              <a:spLocks noChangeArrowheads="1"/>
            </p:cNvSpPr>
            <p:nvPr/>
          </p:nvSpPr>
          <p:spPr bwMode="auto">
            <a:xfrm>
              <a:off x="3072" y="2975"/>
              <a:ext cx="33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>
                  <a:latin typeface="Arial Narrow" pitchFamily="34" charset="0"/>
                </a:rPr>
                <a:t>7011</a:t>
              </a:r>
            </a:p>
          </p:txBody>
        </p:sp>
        <p:sp>
          <p:nvSpPr>
            <p:cNvPr id="117" name="Text Box 115"/>
            <p:cNvSpPr txBox="1">
              <a:spLocks noChangeArrowheads="1"/>
            </p:cNvSpPr>
            <p:nvPr/>
          </p:nvSpPr>
          <p:spPr bwMode="auto">
            <a:xfrm>
              <a:off x="3072" y="3165"/>
              <a:ext cx="33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>
                  <a:latin typeface="Arial Narrow" pitchFamily="34" charset="0"/>
                </a:rPr>
                <a:t>7012</a:t>
              </a:r>
            </a:p>
          </p:txBody>
        </p:sp>
        <p:sp>
          <p:nvSpPr>
            <p:cNvPr id="118" name="Text Box 116"/>
            <p:cNvSpPr txBox="1">
              <a:spLocks noChangeArrowheads="1"/>
            </p:cNvSpPr>
            <p:nvPr/>
          </p:nvSpPr>
          <p:spPr bwMode="auto">
            <a:xfrm>
              <a:off x="3072" y="3369"/>
              <a:ext cx="33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>
                  <a:latin typeface="Arial Narrow" pitchFamily="34" charset="0"/>
                </a:rPr>
                <a:t>7013</a:t>
              </a:r>
            </a:p>
          </p:txBody>
        </p:sp>
        <p:sp>
          <p:nvSpPr>
            <p:cNvPr id="119" name="Text Box 117"/>
            <p:cNvSpPr txBox="1">
              <a:spLocks noChangeArrowheads="1"/>
            </p:cNvSpPr>
            <p:nvPr/>
          </p:nvSpPr>
          <p:spPr bwMode="auto">
            <a:xfrm>
              <a:off x="3072" y="3566"/>
              <a:ext cx="33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>
                  <a:latin typeface="Arial Narrow" pitchFamily="34" charset="0"/>
                </a:rPr>
                <a:t>7014</a:t>
              </a:r>
            </a:p>
          </p:txBody>
        </p:sp>
        <p:sp>
          <p:nvSpPr>
            <p:cNvPr id="120" name="Text Box 118"/>
            <p:cNvSpPr txBox="1">
              <a:spLocks noChangeArrowheads="1"/>
            </p:cNvSpPr>
            <p:nvPr/>
          </p:nvSpPr>
          <p:spPr bwMode="auto">
            <a:xfrm>
              <a:off x="3072" y="3756"/>
              <a:ext cx="33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>
                  <a:latin typeface="Arial Narrow" pitchFamily="34" charset="0"/>
                </a:rPr>
                <a:t>7015</a:t>
              </a:r>
            </a:p>
          </p:txBody>
        </p:sp>
        <p:sp>
          <p:nvSpPr>
            <p:cNvPr id="121" name="Text Box 119"/>
            <p:cNvSpPr txBox="1">
              <a:spLocks noChangeArrowheads="1"/>
            </p:cNvSpPr>
            <p:nvPr/>
          </p:nvSpPr>
          <p:spPr bwMode="auto">
            <a:xfrm>
              <a:off x="3072" y="3939"/>
              <a:ext cx="33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>
                  <a:latin typeface="Arial Narrow" pitchFamily="34" charset="0"/>
                </a:rPr>
                <a:t>7016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04800" y="1219200"/>
            <a:ext cx="4267200" cy="5486400"/>
            <a:chOff x="144" y="576"/>
            <a:chExt cx="2736" cy="3456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144" y="2880"/>
              <a:ext cx="2736" cy="192"/>
            </a:xfrm>
            <a:prstGeom prst="rect">
              <a:avLst/>
            </a:prstGeom>
            <a:solidFill>
              <a:srgbClr val="99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ar-IQ"/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auto">
            <a:xfrm>
              <a:off x="144" y="3072"/>
              <a:ext cx="2736" cy="192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ar-IQ"/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144" y="3264"/>
              <a:ext cx="2736" cy="192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ar-IQ"/>
            </a:p>
          </p:txBody>
        </p:sp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>
              <a:off x="144" y="3456"/>
              <a:ext cx="2736" cy="192"/>
            </a:xfrm>
            <a:prstGeom prst="rect">
              <a:avLst/>
            </a:prstGeom>
            <a:solidFill>
              <a:srgbClr val="CCC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ar-IQ"/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auto">
            <a:xfrm>
              <a:off x="144" y="3648"/>
              <a:ext cx="2736" cy="192"/>
            </a:xfrm>
            <a:prstGeom prst="rect">
              <a:avLst/>
            </a:prstGeom>
            <a:solidFill>
              <a:srgbClr val="99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ar-IQ"/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auto">
            <a:xfrm>
              <a:off x="144" y="3840"/>
              <a:ext cx="2736" cy="192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ar-IQ"/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auto">
            <a:xfrm>
              <a:off x="144" y="1728"/>
              <a:ext cx="2736" cy="192"/>
            </a:xfrm>
            <a:prstGeom prst="rect">
              <a:avLst/>
            </a:prstGeom>
            <a:solidFill>
              <a:srgbClr val="99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ar-IQ"/>
            </a:p>
          </p:txBody>
        </p:sp>
        <p:sp>
          <p:nvSpPr>
            <p:cNvPr id="12" name="Rectangle 10"/>
            <p:cNvSpPr>
              <a:spLocks noChangeArrowheads="1"/>
            </p:cNvSpPr>
            <p:nvPr/>
          </p:nvSpPr>
          <p:spPr bwMode="auto">
            <a:xfrm>
              <a:off x="144" y="1920"/>
              <a:ext cx="2736" cy="192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ar-IQ"/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auto">
            <a:xfrm>
              <a:off x="144" y="2112"/>
              <a:ext cx="2736" cy="192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ar-IQ"/>
            </a:p>
          </p:txBody>
        </p:sp>
        <p:sp>
          <p:nvSpPr>
            <p:cNvPr id="14" name="Rectangle 12"/>
            <p:cNvSpPr>
              <a:spLocks noChangeArrowheads="1"/>
            </p:cNvSpPr>
            <p:nvPr/>
          </p:nvSpPr>
          <p:spPr bwMode="auto">
            <a:xfrm>
              <a:off x="144" y="2304"/>
              <a:ext cx="2736" cy="192"/>
            </a:xfrm>
            <a:prstGeom prst="rect">
              <a:avLst/>
            </a:prstGeom>
            <a:solidFill>
              <a:srgbClr val="CCC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ar-IQ"/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auto">
            <a:xfrm>
              <a:off x="144" y="2496"/>
              <a:ext cx="2736" cy="192"/>
            </a:xfrm>
            <a:prstGeom prst="rect">
              <a:avLst/>
            </a:prstGeom>
            <a:solidFill>
              <a:srgbClr val="99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ar-IQ"/>
            </a:p>
          </p:txBody>
        </p:sp>
        <p:sp>
          <p:nvSpPr>
            <p:cNvPr id="16" name="Rectangle 14"/>
            <p:cNvSpPr>
              <a:spLocks noChangeArrowheads="1"/>
            </p:cNvSpPr>
            <p:nvPr/>
          </p:nvSpPr>
          <p:spPr bwMode="auto">
            <a:xfrm>
              <a:off x="144" y="2688"/>
              <a:ext cx="2736" cy="192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ar-IQ"/>
            </a:p>
          </p:txBody>
        </p:sp>
        <p:sp>
          <p:nvSpPr>
            <p:cNvPr id="17" name="Rectangle 15"/>
            <p:cNvSpPr>
              <a:spLocks noChangeArrowheads="1"/>
            </p:cNvSpPr>
            <p:nvPr/>
          </p:nvSpPr>
          <p:spPr bwMode="auto">
            <a:xfrm>
              <a:off x="144" y="576"/>
              <a:ext cx="2736" cy="192"/>
            </a:xfrm>
            <a:prstGeom prst="rect">
              <a:avLst/>
            </a:prstGeom>
            <a:solidFill>
              <a:srgbClr val="99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ar-IQ"/>
            </a:p>
          </p:txBody>
        </p:sp>
        <p:sp>
          <p:nvSpPr>
            <p:cNvPr id="18" name="Rectangle 16"/>
            <p:cNvSpPr>
              <a:spLocks noChangeArrowheads="1"/>
            </p:cNvSpPr>
            <p:nvPr/>
          </p:nvSpPr>
          <p:spPr bwMode="auto">
            <a:xfrm>
              <a:off x="144" y="768"/>
              <a:ext cx="2736" cy="192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ar-IQ"/>
            </a:p>
          </p:txBody>
        </p:sp>
        <p:sp>
          <p:nvSpPr>
            <p:cNvPr id="19" name="Rectangle 17"/>
            <p:cNvSpPr>
              <a:spLocks noChangeArrowheads="1"/>
            </p:cNvSpPr>
            <p:nvPr/>
          </p:nvSpPr>
          <p:spPr bwMode="auto">
            <a:xfrm>
              <a:off x="144" y="960"/>
              <a:ext cx="2736" cy="192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ar-IQ"/>
            </a:p>
          </p:txBody>
        </p:sp>
        <p:sp>
          <p:nvSpPr>
            <p:cNvPr id="20" name="Rectangle 18"/>
            <p:cNvSpPr>
              <a:spLocks noChangeArrowheads="1"/>
            </p:cNvSpPr>
            <p:nvPr/>
          </p:nvSpPr>
          <p:spPr bwMode="auto">
            <a:xfrm>
              <a:off x="144" y="1152"/>
              <a:ext cx="2736" cy="192"/>
            </a:xfrm>
            <a:prstGeom prst="rect">
              <a:avLst/>
            </a:prstGeom>
            <a:solidFill>
              <a:srgbClr val="CCC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ar-IQ"/>
            </a:p>
          </p:txBody>
        </p:sp>
        <p:sp>
          <p:nvSpPr>
            <p:cNvPr id="21" name="Rectangle 19"/>
            <p:cNvSpPr>
              <a:spLocks noChangeArrowheads="1"/>
            </p:cNvSpPr>
            <p:nvPr/>
          </p:nvSpPr>
          <p:spPr bwMode="auto">
            <a:xfrm>
              <a:off x="144" y="1344"/>
              <a:ext cx="2736" cy="192"/>
            </a:xfrm>
            <a:prstGeom prst="rect">
              <a:avLst/>
            </a:prstGeom>
            <a:solidFill>
              <a:srgbClr val="99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ar-IQ"/>
            </a:p>
          </p:txBody>
        </p:sp>
        <p:sp>
          <p:nvSpPr>
            <p:cNvPr id="22" name="Rectangle 20"/>
            <p:cNvSpPr>
              <a:spLocks noChangeArrowheads="1"/>
            </p:cNvSpPr>
            <p:nvPr/>
          </p:nvSpPr>
          <p:spPr bwMode="auto">
            <a:xfrm>
              <a:off x="144" y="1536"/>
              <a:ext cx="2736" cy="192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ar-IQ"/>
            </a:p>
          </p:txBody>
        </p:sp>
      </p:grpSp>
      <p:sp>
        <p:nvSpPr>
          <p:cNvPr id="23" name="Rectangle 21"/>
          <p:cNvSpPr>
            <a:spLocks noChangeArrowheads="1"/>
          </p:cNvSpPr>
          <p:nvPr/>
        </p:nvSpPr>
        <p:spPr bwMode="auto">
          <a:xfrm>
            <a:off x="2286000" y="1219200"/>
            <a:ext cx="533400" cy="54864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24" name="Rectangle 22"/>
          <p:cNvSpPr>
            <a:spLocks noChangeArrowheads="1"/>
          </p:cNvSpPr>
          <p:nvPr/>
        </p:nvSpPr>
        <p:spPr bwMode="auto">
          <a:xfrm>
            <a:off x="5334000" y="1219200"/>
            <a:ext cx="2590800" cy="54864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25" name="Rectangle 23"/>
          <p:cNvSpPr>
            <a:spLocks noChangeArrowheads="1"/>
          </p:cNvSpPr>
          <p:nvPr/>
        </p:nvSpPr>
        <p:spPr bwMode="auto">
          <a:xfrm>
            <a:off x="5334000" y="6400800"/>
            <a:ext cx="685800" cy="3048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26" name="Rectangle 24"/>
          <p:cNvSpPr>
            <a:spLocks noChangeArrowheads="1"/>
          </p:cNvSpPr>
          <p:nvPr/>
        </p:nvSpPr>
        <p:spPr bwMode="auto">
          <a:xfrm>
            <a:off x="6553200" y="6400800"/>
            <a:ext cx="685800" cy="3048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27" name="Rectangle 25"/>
          <p:cNvSpPr>
            <a:spLocks noChangeArrowheads="1"/>
          </p:cNvSpPr>
          <p:nvPr/>
        </p:nvSpPr>
        <p:spPr bwMode="auto">
          <a:xfrm>
            <a:off x="7239000" y="6400800"/>
            <a:ext cx="685800" cy="3048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28" name="Rectangle 26"/>
          <p:cNvSpPr>
            <a:spLocks noChangeArrowheads="1"/>
          </p:cNvSpPr>
          <p:nvPr/>
        </p:nvSpPr>
        <p:spPr bwMode="auto">
          <a:xfrm>
            <a:off x="5334000" y="6096000"/>
            <a:ext cx="685800" cy="3048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29" name="Rectangle 27"/>
          <p:cNvSpPr>
            <a:spLocks noChangeArrowheads="1"/>
          </p:cNvSpPr>
          <p:nvPr/>
        </p:nvSpPr>
        <p:spPr bwMode="auto">
          <a:xfrm>
            <a:off x="6553200" y="6096000"/>
            <a:ext cx="685800" cy="3048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30" name="Rectangle 28"/>
          <p:cNvSpPr>
            <a:spLocks noChangeArrowheads="1"/>
          </p:cNvSpPr>
          <p:nvPr/>
        </p:nvSpPr>
        <p:spPr bwMode="auto">
          <a:xfrm>
            <a:off x="7239000" y="6096000"/>
            <a:ext cx="685800" cy="3048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31" name="Rectangle 29"/>
          <p:cNvSpPr>
            <a:spLocks noChangeArrowheads="1"/>
          </p:cNvSpPr>
          <p:nvPr/>
        </p:nvSpPr>
        <p:spPr bwMode="auto">
          <a:xfrm>
            <a:off x="5334000" y="5791200"/>
            <a:ext cx="685800" cy="3048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32" name="Rectangle 30"/>
          <p:cNvSpPr>
            <a:spLocks noChangeArrowheads="1"/>
          </p:cNvSpPr>
          <p:nvPr/>
        </p:nvSpPr>
        <p:spPr bwMode="auto">
          <a:xfrm>
            <a:off x="6553200" y="5791200"/>
            <a:ext cx="685800" cy="3048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33" name="Rectangle 31"/>
          <p:cNvSpPr>
            <a:spLocks noChangeArrowheads="1"/>
          </p:cNvSpPr>
          <p:nvPr/>
        </p:nvSpPr>
        <p:spPr bwMode="auto">
          <a:xfrm>
            <a:off x="7239000" y="5791200"/>
            <a:ext cx="685800" cy="3048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34" name="Rectangle 32"/>
          <p:cNvSpPr>
            <a:spLocks noChangeArrowheads="1"/>
          </p:cNvSpPr>
          <p:nvPr/>
        </p:nvSpPr>
        <p:spPr bwMode="auto">
          <a:xfrm>
            <a:off x="5334000" y="5486400"/>
            <a:ext cx="685800" cy="3048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35" name="Rectangle 33"/>
          <p:cNvSpPr>
            <a:spLocks noChangeArrowheads="1"/>
          </p:cNvSpPr>
          <p:nvPr/>
        </p:nvSpPr>
        <p:spPr bwMode="auto">
          <a:xfrm>
            <a:off x="6553200" y="5486400"/>
            <a:ext cx="685800" cy="3048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36" name="Rectangle 34"/>
          <p:cNvSpPr>
            <a:spLocks noChangeArrowheads="1"/>
          </p:cNvSpPr>
          <p:nvPr/>
        </p:nvSpPr>
        <p:spPr bwMode="auto">
          <a:xfrm>
            <a:off x="7239000" y="5486400"/>
            <a:ext cx="685800" cy="3048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37" name="Rectangle 35"/>
          <p:cNvSpPr>
            <a:spLocks noChangeArrowheads="1"/>
          </p:cNvSpPr>
          <p:nvPr/>
        </p:nvSpPr>
        <p:spPr bwMode="auto">
          <a:xfrm>
            <a:off x="5334000" y="5181600"/>
            <a:ext cx="685800" cy="3048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38" name="Rectangle 36"/>
          <p:cNvSpPr>
            <a:spLocks noChangeArrowheads="1"/>
          </p:cNvSpPr>
          <p:nvPr/>
        </p:nvSpPr>
        <p:spPr bwMode="auto">
          <a:xfrm>
            <a:off x="6553200" y="5181600"/>
            <a:ext cx="685800" cy="3048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39" name="Rectangle 37"/>
          <p:cNvSpPr>
            <a:spLocks noChangeArrowheads="1"/>
          </p:cNvSpPr>
          <p:nvPr/>
        </p:nvSpPr>
        <p:spPr bwMode="auto">
          <a:xfrm>
            <a:off x="7239000" y="5181600"/>
            <a:ext cx="685800" cy="3048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40" name="Rectangle 38"/>
          <p:cNvSpPr>
            <a:spLocks noChangeArrowheads="1"/>
          </p:cNvSpPr>
          <p:nvPr/>
        </p:nvSpPr>
        <p:spPr bwMode="auto">
          <a:xfrm>
            <a:off x="5334000" y="4876800"/>
            <a:ext cx="685800" cy="3048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41" name="Rectangle 39"/>
          <p:cNvSpPr>
            <a:spLocks noChangeArrowheads="1"/>
          </p:cNvSpPr>
          <p:nvPr/>
        </p:nvSpPr>
        <p:spPr bwMode="auto">
          <a:xfrm>
            <a:off x="6553200" y="4876800"/>
            <a:ext cx="685800" cy="3048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42" name="Rectangle 40"/>
          <p:cNvSpPr>
            <a:spLocks noChangeArrowheads="1"/>
          </p:cNvSpPr>
          <p:nvPr/>
        </p:nvSpPr>
        <p:spPr bwMode="auto">
          <a:xfrm>
            <a:off x="7239000" y="4876800"/>
            <a:ext cx="685800" cy="3048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43" name="Rectangle 41"/>
          <p:cNvSpPr>
            <a:spLocks noChangeArrowheads="1"/>
          </p:cNvSpPr>
          <p:nvPr/>
        </p:nvSpPr>
        <p:spPr bwMode="auto">
          <a:xfrm>
            <a:off x="5334000" y="4572000"/>
            <a:ext cx="685800" cy="3048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44" name="Rectangle 42"/>
          <p:cNvSpPr>
            <a:spLocks noChangeArrowheads="1"/>
          </p:cNvSpPr>
          <p:nvPr/>
        </p:nvSpPr>
        <p:spPr bwMode="auto">
          <a:xfrm>
            <a:off x="6553200" y="4572000"/>
            <a:ext cx="685800" cy="3048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45" name="Rectangle 43"/>
          <p:cNvSpPr>
            <a:spLocks noChangeArrowheads="1"/>
          </p:cNvSpPr>
          <p:nvPr/>
        </p:nvSpPr>
        <p:spPr bwMode="auto">
          <a:xfrm>
            <a:off x="7239000" y="4572000"/>
            <a:ext cx="685800" cy="3048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46" name="Rectangle 44"/>
          <p:cNvSpPr>
            <a:spLocks noChangeArrowheads="1"/>
          </p:cNvSpPr>
          <p:nvPr/>
        </p:nvSpPr>
        <p:spPr bwMode="auto">
          <a:xfrm>
            <a:off x="5334000" y="4267200"/>
            <a:ext cx="685800" cy="3048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47" name="Rectangle 45"/>
          <p:cNvSpPr>
            <a:spLocks noChangeArrowheads="1"/>
          </p:cNvSpPr>
          <p:nvPr/>
        </p:nvSpPr>
        <p:spPr bwMode="auto">
          <a:xfrm>
            <a:off x="6553200" y="4267200"/>
            <a:ext cx="685800" cy="3048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48" name="Rectangle 46"/>
          <p:cNvSpPr>
            <a:spLocks noChangeArrowheads="1"/>
          </p:cNvSpPr>
          <p:nvPr/>
        </p:nvSpPr>
        <p:spPr bwMode="auto">
          <a:xfrm>
            <a:off x="7239000" y="4267200"/>
            <a:ext cx="685800" cy="3048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49" name="Rectangle 47"/>
          <p:cNvSpPr>
            <a:spLocks noChangeArrowheads="1"/>
          </p:cNvSpPr>
          <p:nvPr/>
        </p:nvSpPr>
        <p:spPr bwMode="auto">
          <a:xfrm>
            <a:off x="5334000" y="3962400"/>
            <a:ext cx="685800" cy="3048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50" name="Rectangle 48"/>
          <p:cNvSpPr>
            <a:spLocks noChangeArrowheads="1"/>
          </p:cNvSpPr>
          <p:nvPr/>
        </p:nvSpPr>
        <p:spPr bwMode="auto">
          <a:xfrm>
            <a:off x="6553200" y="3962400"/>
            <a:ext cx="685800" cy="3048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51" name="Rectangle 49"/>
          <p:cNvSpPr>
            <a:spLocks noChangeArrowheads="1"/>
          </p:cNvSpPr>
          <p:nvPr/>
        </p:nvSpPr>
        <p:spPr bwMode="auto">
          <a:xfrm>
            <a:off x="7239000" y="3962400"/>
            <a:ext cx="685800" cy="3048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52" name="Rectangle 50"/>
          <p:cNvSpPr>
            <a:spLocks noChangeArrowheads="1"/>
          </p:cNvSpPr>
          <p:nvPr/>
        </p:nvSpPr>
        <p:spPr bwMode="auto">
          <a:xfrm>
            <a:off x="5334000" y="3657600"/>
            <a:ext cx="685800" cy="3048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53" name="Rectangle 51"/>
          <p:cNvSpPr>
            <a:spLocks noChangeArrowheads="1"/>
          </p:cNvSpPr>
          <p:nvPr/>
        </p:nvSpPr>
        <p:spPr bwMode="auto">
          <a:xfrm>
            <a:off x="6553200" y="3657600"/>
            <a:ext cx="685800" cy="3048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54" name="Rectangle 52"/>
          <p:cNvSpPr>
            <a:spLocks noChangeArrowheads="1"/>
          </p:cNvSpPr>
          <p:nvPr/>
        </p:nvSpPr>
        <p:spPr bwMode="auto">
          <a:xfrm>
            <a:off x="7239000" y="3657600"/>
            <a:ext cx="685800" cy="3048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55" name="Rectangle 53"/>
          <p:cNvSpPr>
            <a:spLocks noChangeArrowheads="1"/>
          </p:cNvSpPr>
          <p:nvPr/>
        </p:nvSpPr>
        <p:spPr bwMode="auto">
          <a:xfrm>
            <a:off x="5334000" y="3352800"/>
            <a:ext cx="685800" cy="3048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56" name="Rectangle 54"/>
          <p:cNvSpPr>
            <a:spLocks noChangeArrowheads="1"/>
          </p:cNvSpPr>
          <p:nvPr/>
        </p:nvSpPr>
        <p:spPr bwMode="auto">
          <a:xfrm>
            <a:off x="6553200" y="3352800"/>
            <a:ext cx="685800" cy="3048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57" name="Rectangle 55"/>
          <p:cNvSpPr>
            <a:spLocks noChangeArrowheads="1"/>
          </p:cNvSpPr>
          <p:nvPr/>
        </p:nvSpPr>
        <p:spPr bwMode="auto">
          <a:xfrm>
            <a:off x="7239000" y="3352800"/>
            <a:ext cx="685800" cy="3048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58" name="Rectangle 56"/>
          <p:cNvSpPr>
            <a:spLocks noChangeArrowheads="1"/>
          </p:cNvSpPr>
          <p:nvPr/>
        </p:nvSpPr>
        <p:spPr bwMode="auto">
          <a:xfrm>
            <a:off x="5334000" y="3048000"/>
            <a:ext cx="685800" cy="3048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59" name="Rectangle 57"/>
          <p:cNvSpPr>
            <a:spLocks noChangeArrowheads="1"/>
          </p:cNvSpPr>
          <p:nvPr/>
        </p:nvSpPr>
        <p:spPr bwMode="auto">
          <a:xfrm>
            <a:off x="6553200" y="3048000"/>
            <a:ext cx="685800" cy="3048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60" name="Rectangle 58"/>
          <p:cNvSpPr>
            <a:spLocks noChangeArrowheads="1"/>
          </p:cNvSpPr>
          <p:nvPr/>
        </p:nvSpPr>
        <p:spPr bwMode="auto">
          <a:xfrm>
            <a:off x="7239000" y="3048000"/>
            <a:ext cx="685800" cy="3048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61" name="Rectangle 59"/>
          <p:cNvSpPr>
            <a:spLocks noChangeArrowheads="1"/>
          </p:cNvSpPr>
          <p:nvPr/>
        </p:nvSpPr>
        <p:spPr bwMode="auto">
          <a:xfrm>
            <a:off x="5334000" y="2743200"/>
            <a:ext cx="685800" cy="3048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62" name="Rectangle 60"/>
          <p:cNvSpPr>
            <a:spLocks noChangeArrowheads="1"/>
          </p:cNvSpPr>
          <p:nvPr/>
        </p:nvSpPr>
        <p:spPr bwMode="auto">
          <a:xfrm>
            <a:off x="6553200" y="2743200"/>
            <a:ext cx="685800" cy="3048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63" name="Rectangle 61"/>
          <p:cNvSpPr>
            <a:spLocks noChangeArrowheads="1"/>
          </p:cNvSpPr>
          <p:nvPr/>
        </p:nvSpPr>
        <p:spPr bwMode="auto">
          <a:xfrm>
            <a:off x="7239000" y="2743200"/>
            <a:ext cx="685800" cy="3048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64" name="Rectangle 62"/>
          <p:cNvSpPr>
            <a:spLocks noChangeArrowheads="1"/>
          </p:cNvSpPr>
          <p:nvPr/>
        </p:nvSpPr>
        <p:spPr bwMode="auto">
          <a:xfrm>
            <a:off x="5334000" y="2438400"/>
            <a:ext cx="685800" cy="3048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65" name="Rectangle 63"/>
          <p:cNvSpPr>
            <a:spLocks noChangeArrowheads="1"/>
          </p:cNvSpPr>
          <p:nvPr/>
        </p:nvSpPr>
        <p:spPr bwMode="auto">
          <a:xfrm>
            <a:off x="6553200" y="2438400"/>
            <a:ext cx="685800" cy="3048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66" name="Rectangle 64"/>
          <p:cNvSpPr>
            <a:spLocks noChangeArrowheads="1"/>
          </p:cNvSpPr>
          <p:nvPr/>
        </p:nvSpPr>
        <p:spPr bwMode="auto">
          <a:xfrm>
            <a:off x="7239000" y="2438400"/>
            <a:ext cx="685800" cy="3048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67" name="Rectangle 65"/>
          <p:cNvSpPr>
            <a:spLocks noChangeArrowheads="1"/>
          </p:cNvSpPr>
          <p:nvPr/>
        </p:nvSpPr>
        <p:spPr bwMode="auto">
          <a:xfrm>
            <a:off x="5334000" y="2133600"/>
            <a:ext cx="685800" cy="3048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68" name="Rectangle 66"/>
          <p:cNvSpPr>
            <a:spLocks noChangeArrowheads="1"/>
          </p:cNvSpPr>
          <p:nvPr/>
        </p:nvSpPr>
        <p:spPr bwMode="auto">
          <a:xfrm>
            <a:off x="6553200" y="2133600"/>
            <a:ext cx="685800" cy="3048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69" name="Rectangle 67"/>
          <p:cNvSpPr>
            <a:spLocks noChangeArrowheads="1"/>
          </p:cNvSpPr>
          <p:nvPr/>
        </p:nvSpPr>
        <p:spPr bwMode="auto">
          <a:xfrm>
            <a:off x="7239000" y="2133600"/>
            <a:ext cx="685800" cy="3048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70" name="Rectangle 68"/>
          <p:cNvSpPr>
            <a:spLocks noChangeArrowheads="1"/>
          </p:cNvSpPr>
          <p:nvPr/>
        </p:nvSpPr>
        <p:spPr bwMode="auto">
          <a:xfrm>
            <a:off x="5334000" y="1828800"/>
            <a:ext cx="685800" cy="3048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71" name="Rectangle 69"/>
          <p:cNvSpPr>
            <a:spLocks noChangeArrowheads="1"/>
          </p:cNvSpPr>
          <p:nvPr/>
        </p:nvSpPr>
        <p:spPr bwMode="auto">
          <a:xfrm>
            <a:off x="6553200" y="1828800"/>
            <a:ext cx="685800" cy="3048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72" name="Rectangle 70"/>
          <p:cNvSpPr>
            <a:spLocks noChangeArrowheads="1"/>
          </p:cNvSpPr>
          <p:nvPr/>
        </p:nvSpPr>
        <p:spPr bwMode="auto">
          <a:xfrm>
            <a:off x="7239000" y="1828800"/>
            <a:ext cx="685800" cy="3048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73" name="Rectangle 71"/>
          <p:cNvSpPr>
            <a:spLocks noChangeArrowheads="1"/>
          </p:cNvSpPr>
          <p:nvPr/>
        </p:nvSpPr>
        <p:spPr bwMode="auto">
          <a:xfrm>
            <a:off x="5334000" y="1524000"/>
            <a:ext cx="685800" cy="3048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74" name="Rectangle 72"/>
          <p:cNvSpPr>
            <a:spLocks noChangeArrowheads="1"/>
          </p:cNvSpPr>
          <p:nvPr/>
        </p:nvSpPr>
        <p:spPr bwMode="auto">
          <a:xfrm>
            <a:off x="6553200" y="1524000"/>
            <a:ext cx="685800" cy="3048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75" name="Rectangle 73"/>
          <p:cNvSpPr>
            <a:spLocks noChangeArrowheads="1"/>
          </p:cNvSpPr>
          <p:nvPr/>
        </p:nvSpPr>
        <p:spPr bwMode="auto">
          <a:xfrm>
            <a:off x="7239000" y="1524000"/>
            <a:ext cx="685800" cy="3048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76" name="Rectangle 74"/>
          <p:cNvSpPr>
            <a:spLocks noChangeArrowheads="1"/>
          </p:cNvSpPr>
          <p:nvPr/>
        </p:nvSpPr>
        <p:spPr bwMode="auto">
          <a:xfrm>
            <a:off x="5334000" y="1219200"/>
            <a:ext cx="685800" cy="3048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77" name="Rectangle 75"/>
          <p:cNvSpPr>
            <a:spLocks noChangeArrowheads="1"/>
          </p:cNvSpPr>
          <p:nvPr/>
        </p:nvSpPr>
        <p:spPr bwMode="auto">
          <a:xfrm>
            <a:off x="6553200" y="1219200"/>
            <a:ext cx="685800" cy="3048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78" name="Rectangle 76"/>
          <p:cNvSpPr>
            <a:spLocks noChangeArrowheads="1"/>
          </p:cNvSpPr>
          <p:nvPr/>
        </p:nvSpPr>
        <p:spPr bwMode="auto">
          <a:xfrm>
            <a:off x="7239000" y="1219200"/>
            <a:ext cx="685800" cy="3048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79" name="Oval 77"/>
          <p:cNvSpPr>
            <a:spLocks noChangeArrowheads="1"/>
          </p:cNvSpPr>
          <p:nvPr/>
        </p:nvSpPr>
        <p:spPr bwMode="auto">
          <a:xfrm>
            <a:off x="6705600" y="62103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grpSp>
        <p:nvGrpSpPr>
          <p:cNvPr id="80" name="Group 78"/>
          <p:cNvGrpSpPr>
            <a:grpSpLocks/>
          </p:cNvGrpSpPr>
          <p:nvPr/>
        </p:nvGrpSpPr>
        <p:grpSpPr bwMode="auto">
          <a:xfrm>
            <a:off x="1524000" y="762000"/>
            <a:ext cx="2286000" cy="5334000"/>
            <a:chOff x="960" y="768"/>
            <a:chExt cx="1440" cy="3360"/>
          </a:xfrm>
        </p:grpSpPr>
        <p:grpSp>
          <p:nvGrpSpPr>
            <p:cNvPr id="81" name="Group 79"/>
            <p:cNvGrpSpPr>
              <a:grpSpLocks/>
            </p:cNvGrpSpPr>
            <p:nvPr/>
          </p:nvGrpSpPr>
          <p:grpSpPr bwMode="auto">
            <a:xfrm>
              <a:off x="1632" y="2304"/>
              <a:ext cx="96" cy="1824"/>
              <a:chOff x="3936" y="1104"/>
              <a:chExt cx="144" cy="2688"/>
            </a:xfrm>
          </p:grpSpPr>
          <p:sp>
            <p:nvSpPr>
              <p:cNvPr id="87" name="Rectangle 80"/>
              <p:cNvSpPr>
                <a:spLocks noChangeArrowheads="1"/>
              </p:cNvSpPr>
              <p:nvPr/>
            </p:nvSpPr>
            <p:spPr bwMode="auto">
              <a:xfrm>
                <a:off x="3936" y="1104"/>
                <a:ext cx="144" cy="67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folHlink">
                      <a:gamma/>
                      <a:shade val="46275"/>
                      <a:invGamma/>
                    </a:schemeClr>
                  </a:gs>
                </a:gsLst>
                <a:lin ang="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ar-IQ"/>
              </a:p>
            </p:txBody>
          </p:sp>
          <p:sp>
            <p:nvSpPr>
              <p:cNvPr id="88" name="Rectangle 81"/>
              <p:cNvSpPr>
                <a:spLocks noChangeArrowheads="1"/>
              </p:cNvSpPr>
              <p:nvPr/>
            </p:nvSpPr>
            <p:spPr bwMode="auto">
              <a:xfrm>
                <a:off x="3936" y="1776"/>
                <a:ext cx="144" cy="67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folHlink">
                      <a:gamma/>
                      <a:shade val="46275"/>
                      <a:invGamma/>
                    </a:schemeClr>
                  </a:gs>
                </a:gsLst>
                <a:lin ang="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ar-IQ"/>
              </a:p>
            </p:txBody>
          </p:sp>
          <p:sp>
            <p:nvSpPr>
              <p:cNvPr id="89" name="Rectangle 82"/>
              <p:cNvSpPr>
                <a:spLocks noChangeArrowheads="1"/>
              </p:cNvSpPr>
              <p:nvPr/>
            </p:nvSpPr>
            <p:spPr bwMode="auto">
              <a:xfrm>
                <a:off x="3936" y="2448"/>
                <a:ext cx="144" cy="67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folHlink">
                      <a:gamma/>
                      <a:shade val="46275"/>
                      <a:invGamma/>
                    </a:schemeClr>
                  </a:gs>
                </a:gsLst>
                <a:lin ang="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ar-IQ"/>
              </a:p>
            </p:txBody>
          </p:sp>
          <p:sp>
            <p:nvSpPr>
              <p:cNvPr id="90" name="Rectangle 83"/>
              <p:cNvSpPr>
                <a:spLocks noChangeArrowheads="1"/>
              </p:cNvSpPr>
              <p:nvPr/>
            </p:nvSpPr>
            <p:spPr bwMode="auto">
              <a:xfrm>
                <a:off x="3936" y="3120"/>
                <a:ext cx="144" cy="67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folHlink">
                      <a:gamma/>
                      <a:shade val="46275"/>
                      <a:invGamma/>
                    </a:schemeClr>
                  </a:gs>
                </a:gsLst>
                <a:lin ang="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ar-IQ"/>
              </a:p>
            </p:txBody>
          </p:sp>
        </p:grpSp>
        <p:sp>
          <p:nvSpPr>
            <p:cNvPr id="82" name="Line 84"/>
            <p:cNvSpPr>
              <a:spLocks noChangeShapeType="1"/>
            </p:cNvSpPr>
            <p:nvPr/>
          </p:nvSpPr>
          <p:spPr bwMode="auto">
            <a:xfrm flipV="1">
              <a:off x="1680" y="768"/>
              <a:ext cx="0" cy="15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IQ"/>
            </a:p>
          </p:txBody>
        </p:sp>
        <p:sp>
          <p:nvSpPr>
            <p:cNvPr id="83" name="Oval 85"/>
            <p:cNvSpPr>
              <a:spLocks noChangeArrowheads="1"/>
            </p:cNvSpPr>
            <p:nvPr/>
          </p:nvSpPr>
          <p:spPr bwMode="auto">
            <a:xfrm>
              <a:off x="1680" y="3456"/>
              <a:ext cx="240" cy="192"/>
            </a:xfrm>
            <a:prstGeom prst="ellipse">
              <a:avLst/>
            </a:prstGeom>
            <a:solidFill>
              <a:srgbClr val="FF0000">
                <a:alpha val="50000"/>
              </a:srgbClr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IQ"/>
            </a:p>
          </p:txBody>
        </p:sp>
        <p:sp>
          <p:nvSpPr>
            <p:cNvPr id="84" name="Oval 86"/>
            <p:cNvSpPr>
              <a:spLocks noChangeArrowheads="1"/>
            </p:cNvSpPr>
            <p:nvPr/>
          </p:nvSpPr>
          <p:spPr bwMode="auto">
            <a:xfrm>
              <a:off x="1296" y="2784"/>
              <a:ext cx="768" cy="384"/>
            </a:xfrm>
            <a:prstGeom prst="ellipse">
              <a:avLst/>
            </a:prstGeom>
            <a:solidFill>
              <a:srgbClr val="FF0000">
                <a:alpha val="50000"/>
              </a:srgbClr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IQ"/>
            </a:p>
          </p:txBody>
        </p:sp>
        <p:sp>
          <p:nvSpPr>
            <p:cNvPr id="85" name="Oval 87"/>
            <p:cNvSpPr>
              <a:spLocks noChangeArrowheads="1"/>
            </p:cNvSpPr>
            <p:nvPr/>
          </p:nvSpPr>
          <p:spPr bwMode="auto">
            <a:xfrm>
              <a:off x="960" y="3888"/>
              <a:ext cx="1440" cy="96"/>
            </a:xfrm>
            <a:prstGeom prst="ellipse">
              <a:avLst/>
            </a:prstGeom>
            <a:solidFill>
              <a:srgbClr val="FF0000">
                <a:alpha val="50000"/>
              </a:srgbClr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IQ"/>
            </a:p>
          </p:txBody>
        </p:sp>
        <p:sp>
          <p:nvSpPr>
            <p:cNvPr id="86" name="Oval 88"/>
            <p:cNvSpPr>
              <a:spLocks noChangeArrowheads="1"/>
            </p:cNvSpPr>
            <p:nvPr/>
          </p:nvSpPr>
          <p:spPr bwMode="auto">
            <a:xfrm>
              <a:off x="1488" y="2496"/>
              <a:ext cx="384" cy="192"/>
            </a:xfrm>
            <a:prstGeom prst="ellipse">
              <a:avLst/>
            </a:prstGeom>
            <a:solidFill>
              <a:srgbClr val="FF0000">
                <a:alpha val="50000"/>
              </a:srgbClr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IQ"/>
            </a:p>
          </p:txBody>
        </p:sp>
      </p:grpSp>
      <p:sp>
        <p:nvSpPr>
          <p:cNvPr id="91" name="Oval 89"/>
          <p:cNvSpPr>
            <a:spLocks noChangeArrowheads="1"/>
          </p:cNvSpPr>
          <p:nvPr/>
        </p:nvSpPr>
        <p:spPr bwMode="auto">
          <a:xfrm>
            <a:off x="7696200" y="5605463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92" name="Oval 90"/>
          <p:cNvSpPr>
            <a:spLocks noChangeArrowheads="1"/>
          </p:cNvSpPr>
          <p:nvPr/>
        </p:nvSpPr>
        <p:spPr bwMode="auto">
          <a:xfrm>
            <a:off x="7315200" y="46863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93" name="Oval 91"/>
          <p:cNvSpPr>
            <a:spLocks noChangeArrowheads="1"/>
          </p:cNvSpPr>
          <p:nvPr/>
        </p:nvSpPr>
        <p:spPr bwMode="auto">
          <a:xfrm>
            <a:off x="5638800" y="4076700"/>
            <a:ext cx="76200" cy="76200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ar-IQ">
              <a:latin typeface="Arial Narrow" pitchFamily="34" charset="0"/>
            </a:endParaRPr>
          </a:p>
        </p:txBody>
      </p:sp>
      <p:sp>
        <p:nvSpPr>
          <p:cNvPr id="94" name="Rectangle 92"/>
          <p:cNvSpPr>
            <a:spLocks noChangeArrowheads="1"/>
          </p:cNvSpPr>
          <p:nvPr/>
        </p:nvSpPr>
        <p:spPr bwMode="auto">
          <a:xfrm>
            <a:off x="1752600" y="0"/>
            <a:ext cx="1371600" cy="1219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95" name="Rectangle 93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8001000" cy="1066800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What does logging mean?</a:t>
            </a:r>
          </a:p>
        </p:txBody>
      </p:sp>
      <p:sp>
        <p:nvSpPr>
          <p:cNvPr id="96" name="Oval 94"/>
          <p:cNvSpPr>
            <a:spLocks noChangeArrowheads="1"/>
          </p:cNvSpPr>
          <p:nvPr/>
        </p:nvSpPr>
        <p:spPr bwMode="auto">
          <a:xfrm>
            <a:off x="6705600" y="614045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97" name="Oval 95"/>
          <p:cNvSpPr>
            <a:spLocks noChangeArrowheads="1"/>
          </p:cNvSpPr>
          <p:nvPr/>
        </p:nvSpPr>
        <p:spPr bwMode="auto">
          <a:xfrm>
            <a:off x="7664450" y="551815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98" name="Oval 96"/>
          <p:cNvSpPr>
            <a:spLocks noChangeArrowheads="1"/>
          </p:cNvSpPr>
          <p:nvPr/>
        </p:nvSpPr>
        <p:spPr bwMode="auto">
          <a:xfrm>
            <a:off x="7294563" y="460375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99" name="Oval 97"/>
          <p:cNvSpPr>
            <a:spLocks noChangeArrowheads="1"/>
          </p:cNvSpPr>
          <p:nvPr/>
        </p:nvSpPr>
        <p:spPr bwMode="auto">
          <a:xfrm>
            <a:off x="5702300" y="3994150"/>
            <a:ext cx="76200" cy="76200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ar-IQ">
              <a:latin typeface="Arial Narrow" pitchFamily="34" charset="0"/>
            </a:endParaRPr>
          </a:p>
        </p:txBody>
      </p:sp>
      <p:sp>
        <p:nvSpPr>
          <p:cNvPr id="100" name="Oval 98"/>
          <p:cNvSpPr>
            <a:spLocks noChangeArrowheads="1"/>
          </p:cNvSpPr>
          <p:nvPr/>
        </p:nvSpPr>
        <p:spPr bwMode="auto">
          <a:xfrm>
            <a:off x="6769100" y="605155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101" name="Oval 99"/>
          <p:cNvSpPr>
            <a:spLocks noChangeArrowheads="1"/>
          </p:cNvSpPr>
          <p:nvPr/>
        </p:nvSpPr>
        <p:spPr bwMode="auto">
          <a:xfrm>
            <a:off x="7588250" y="545465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102" name="Oval 100"/>
          <p:cNvSpPr>
            <a:spLocks noChangeArrowheads="1"/>
          </p:cNvSpPr>
          <p:nvPr/>
        </p:nvSpPr>
        <p:spPr bwMode="auto">
          <a:xfrm>
            <a:off x="7269163" y="4538663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103" name="Oval 101"/>
          <p:cNvSpPr>
            <a:spLocks noChangeArrowheads="1"/>
          </p:cNvSpPr>
          <p:nvPr/>
        </p:nvSpPr>
        <p:spPr bwMode="auto">
          <a:xfrm>
            <a:off x="5765800" y="3929063"/>
            <a:ext cx="76200" cy="76200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ar-IQ">
              <a:latin typeface="Arial Narrow" pitchFamily="34" charset="0"/>
            </a:endParaRPr>
          </a:p>
        </p:txBody>
      </p:sp>
      <p:sp>
        <p:nvSpPr>
          <p:cNvPr id="104" name="Oval 102"/>
          <p:cNvSpPr>
            <a:spLocks noChangeArrowheads="1"/>
          </p:cNvSpPr>
          <p:nvPr/>
        </p:nvSpPr>
        <p:spPr bwMode="auto">
          <a:xfrm>
            <a:off x="6854825" y="598805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105" name="Oval 103"/>
          <p:cNvSpPr>
            <a:spLocks noChangeArrowheads="1"/>
          </p:cNvSpPr>
          <p:nvPr/>
        </p:nvSpPr>
        <p:spPr bwMode="auto">
          <a:xfrm>
            <a:off x="7507288" y="5376863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106" name="Oval 104"/>
          <p:cNvSpPr>
            <a:spLocks noChangeArrowheads="1"/>
          </p:cNvSpPr>
          <p:nvPr/>
        </p:nvSpPr>
        <p:spPr bwMode="auto">
          <a:xfrm>
            <a:off x="7265988" y="446405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107" name="Oval 105"/>
          <p:cNvSpPr>
            <a:spLocks noChangeArrowheads="1"/>
          </p:cNvSpPr>
          <p:nvPr/>
        </p:nvSpPr>
        <p:spPr bwMode="auto">
          <a:xfrm>
            <a:off x="5818188" y="3841750"/>
            <a:ext cx="76200" cy="76200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ar-IQ">
              <a:latin typeface="Arial Narrow" pitchFamily="34" charset="0"/>
            </a:endParaRPr>
          </a:p>
        </p:txBody>
      </p:sp>
      <p:sp>
        <p:nvSpPr>
          <p:cNvPr id="108" name="Oval 106"/>
          <p:cNvSpPr>
            <a:spLocks noChangeArrowheads="1"/>
          </p:cNvSpPr>
          <p:nvPr/>
        </p:nvSpPr>
        <p:spPr bwMode="auto">
          <a:xfrm>
            <a:off x="5837238" y="3778250"/>
            <a:ext cx="76200" cy="76200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ar-IQ">
              <a:latin typeface="Arial Narrow" pitchFamily="34" charset="0"/>
            </a:endParaRPr>
          </a:p>
        </p:txBody>
      </p:sp>
      <p:sp>
        <p:nvSpPr>
          <p:cNvPr id="109" name="Oval 107"/>
          <p:cNvSpPr>
            <a:spLocks noChangeArrowheads="1"/>
          </p:cNvSpPr>
          <p:nvPr/>
        </p:nvSpPr>
        <p:spPr bwMode="auto">
          <a:xfrm>
            <a:off x="7261225" y="4386263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110" name="Oval 108"/>
          <p:cNvSpPr>
            <a:spLocks noChangeArrowheads="1"/>
          </p:cNvSpPr>
          <p:nvPr/>
        </p:nvSpPr>
        <p:spPr bwMode="auto">
          <a:xfrm>
            <a:off x="7467600" y="5300663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111" name="Oval 109"/>
          <p:cNvSpPr>
            <a:spLocks noChangeArrowheads="1"/>
          </p:cNvSpPr>
          <p:nvPr/>
        </p:nvSpPr>
        <p:spPr bwMode="auto">
          <a:xfrm>
            <a:off x="6851650" y="5910263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112" name="Oval 110"/>
          <p:cNvSpPr>
            <a:spLocks noChangeArrowheads="1"/>
          </p:cNvSpPr>
          <p:nvPr/>
        </p:nvSpPr>
        <p:spPr bwMode="auto">
          <a:xfrm>
            <a:off x="6848475" y="5834063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113" name="Oval 111"/>
          <p:cNvSpPr>
            <a:spLocks noChangeArrowheads="1"/>
          </p:cNvSpPr>
          <p:nvPr/>
        </p:nvSpPr>
        <p:spPr bwMode="auto">
          <a:xfrm>
            <a:off x="7508875" y="5224463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114" name="Oval 112"/>
          <p:cNvSpPr>
            <a:spLocks noChangeArrowheads="1"/>
          </p:cNvSpPr>
          <p:nvPr/>
        </p:nvSpPr>
        <p:spPr bwMode="auto">
          <a:xfrm>
            <a:off x="7272338" y="4306888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115" name="Oval 113"/>
          <p:cNvSpPr>
            <a:spLocks noChangeArrowheads="1"/>
          </p:cNvSpPr>
          <p:nvPr/>
        </p:nvSpPr>
        <p:spPr bwMode="auto">
          <a:xfrm>
            <a:off x="5845175" y="3690938"/>
            <a:ext cx="76200" cy="76200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ar-IQ">
              <a:latin typeface="Arial Narrow" pitchFamily="34" charset="0"/>
            </a:endParaRPr>
          </a:p>
        </p:txBody>
      </p:sp>
      <p:sp>
        <p:nvSpPr>
          <p:cNvPr id="116" name="Oval 114"/>
          <p:cNvSpPr>
            <a:spLocks noChangeArrowheads="1"/>
          </p:cNvSpPr>
          <p:nvPr/>
        </p:nvSpPr>
        <p:spPr bwMode="auto">
          <a:xfrm>
            <a:off x="6781800" y="5757863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117" name="Oval 115"/>
          <p:cNvSpPr>
            <a:spLocks noChangeArrowheads="1"/>
          </p:cNvSpPr>
          <p:nvPr/>
        </p:nvSpPr>
        <p:spPr bwMode="auto">
          <a:xfrm>
            <a:off x="7599363" y="513715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118" name="Oval 116"/>
          <p:cNvSpPr>
            <a:spLocks noChangeArrowheads="1"/>
          </p:cNvSpPr>
          <p:nvPr/>
        </p:nvSpPr>
        <p:spPr bwMode="auto">
          <a:xfrm>
            <a:off x="7313613" y="422275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119" name="Oval 117"/>
          <p:cNvSpPr>
            <a:spLocks noChangeArrowheads="1"/>
          </p:cNvSpPr>
          <p:nvPr/>
        </p:nvSpPr>
        <p:spPr bwMode="auto">
          <a:xfrm>
            <a:off x="5791200" y="3624263"/>
            <a:ext cx="76200" cy="76200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ar-IQ">
              <a:latin typeface="Arial Narrow" pitchFamily="34" charset="0"/>
            </a:endParaRPr>
          </a:p>
        </p:txBody>
      </p:sp>
      <p:grpSp>
        <p:nvGrpSpPr>
          <p:cNvPr id="120" name="Group 118"/>
          <p:cNvGrpSpPr>
            <a:grpSpLocks/>
          </p:cNvGrpSpPr>
          <p:nvPr/>
        </p:nvGrpSpPr>
        <p:grpSpPr bwMode="auto">
          <a:xfrm>
            <a:off x="4876800" y="1371600"/>
            <a:ext cx="533400" cy="5156200"/>
            <a:chOff x="3072" y="864"/>
            <a:chExt cx="336" cy="3248"/>
          </a:xfrm>
        </p:grpSpPr>
        <p:sp>
          <p:nvSpPr>
            <p:cNvPr id="121" name="Text Box 119"/>
            <p:cNvSpPr txBox="1">
              <a:spLocks noChangeArrowheads="1"/>
            </p:cNvSpPr>
            <p:nvPr/>
          </p:nvSpPr>
          <p:spPr bwMode="auto">
            <a:xfrm>
              <a:off x="3072" y="864"/>
              <a:ext cx="33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>
                  <a:latin typeface="Arial Narrow" pitchFamily="34" charset="0"/>
                </a:rPr>
                <a:t>7000</a:t>
              </a:r>
            </a:p>
          </p:txBody>
        </p:sp>
        <p:sp>
          <p:nvSpPr>
            <p:cNvPr id="122" name="Text Box 120"/>
            <p:cNvSpPr txBox="1">
              <a:spLocks noChangeArrowheads="1"/>
            </p:cNvSpPr>
            <p:nvPr/>
          </p:nvSpPr>
          <p:spPr bwMode="auto">
            <a:xfrm>
              <a:off x="3072" y="1061"/>
              <a:ext cx="33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>
                  <a:latin typeface="Arial Narrow" pitchFamily="34" charset="0"/>
                </a:rPr>
                <a:t>7001</a:t>
              </a:r>
            </a:p>
          </p:txBody>
        </p:sp>
        <p:sp>
          <p:nvSpPr>
            <p:cNvPr id="123" name="Text Box 121"/>
            <p:cNvSpPr txBox="1">
              <a:spLocks noChangeArrowheads="1"/>
            </p:cNvSpPr>
            <p:nvPr/>
          </p:nvSpPr>
          <p:spPr bwMode="auto">
            <a:xfrm>
              <a:off x="3072" y="1258"/>
              <a:ext cx="33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>
                  <a:latin typeface="Arial Narrow" pitchFamily="34" charset="0"/>
                </a:rPr>
                <a:t>7002</a:t>
              </a:r>
            </a:p>
          </p:txBody>
        </p:sp>
        <p:sp>
          <p:nvSpPr>
            <p:cNvPr id="124" name="Text Box 122"/>
            <p:cNvSpPr txBox="1">
              <a:spLocks noChangeArrowheads="1"/>
            </p:cNvSpPr>
            <p:nvPr/>
          </p:nvSpPr>
          <p:spPr bwMode="auto">
            <a:xfrm>
              <a:off x="3072" y="1455"/>
              <a:ext cx="33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>
                  <a:latin typeface="Arial Narrow" pitchFamily="34" charset="0"/>
                </a:rPr>
                <a:t>7003</a:t>
              </a:r>
            </a:p>
          </p:txBody>
        </p:sp>
        <p:sp>
          <p:nvSpPr>
            <p:cNvPr id="125" name="Text Box 123"/>
            <p:cNvSpPr txBox="1">
              <a:spLocks noChangeArrowheads="1"/>
            </p:cNvSpPr>
            <p:nvPr/>
          </p:nvSpPr>
          <p:spPr bwMode="auto">
            <a:xfrm>
              <a:off x="3072" y="1645"/>
              <a:ext cx="33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>
                  <a:latin typeface="Arial Narrow" pitchFamily="34" charset="0"/>
                </a:rPr>
                <a:t>7004</a:t>
              </a:r>
            </a:p>
          </p:txBody>
        </p:sp>
        <p:sp>
          <p:nvSpPr>
            <p:cNvPr id="126" name="Text Box 124"/>
            <p:cNvSpPr txBox="1">
              <a:spLocks noChangeArrowheads="1"/>
            </p:cNvSpPr>
            <p:nvPr/>
          </p:nvSpPr>
          <p:spPr bwMode="auto">
            <a:xfrm>
              <a:off x="3072" y="1835"/>
              <a:ext cx="33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>
                  <a:latin typeface="Arial Narrow" pitchFamily="34" charset="0"/>
                </a:rPr>
                <a:t>7005</a:t>
              </a:r>
            </a:p>
          </p:txBody>
        </p:sp>
        <p:sp>
          <p:nvSpPr>
            <p:cNvPr id="127" name="Text Box 125"/>
            <p:cNvSpPr txBox="1">
              <a:spLocks noChangeArrowheads="1"/>
            </p:cNvSpPr>
            <p:nvPr/>
          </p:nvSpPr>
          <p:spPr bwMode="auto">
            <a:xfrm>
              <a:off x="3072" y="2025"/>
              <a:ext cx="33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>
                  <a:latin typeface="Arial Narrow" pitchFamily="34" charset="0"/>
                </a:rPr>
                <a:t>7006</a:t>
              </a:r>
            </a:p>
          </p:txBody>
        </p:sp>
        <p:sp>
          <p:nvSpPr>
            <p:cNvPr id="128" name="Text Box 126"/>
            <p:cNvSpPr txBox="1">
              <a:spLocks noChangeArrowheads="1"/>
            </p:cNvSpPr>
            <p:nvPr/>
          </p:nvSpPr>
          <p:spPr bwMode="auto">
            <a:xfrm>
              <a:off x="3072" y="2215"/>
              <a:ext cx="33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>
                  <a:latin typeface="Arial Narrow" pitchFamily="34" charset="0"/>
                </a:rPr>
                <a:t>7007</a:t>
              </a:r>
            </a:p>
          </p:txBody>
        </p:sp>
        <p:sp>
          <p:nvSpPr>
            <p:cNvPr id="129" name="Text Box 127"/>
            <p:cNvSpPr txBox="1">
              <a:spLocks noChangeArrowheads="1"/>
            </p:cNvSpPr>
            <p:nvPr/>
          </p:nvSpPr>
          <p:spPr bwMode="auto">
            <a:xfrm>
              <a:off x="3072" y="2405"/>
              <a:ext cx="33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>
                  <a:latin typeface="Arial Narrow" pitchFamily="34" charset="0"/>
                </a:rPr>
                <a:t>7008</a:t>
              </a:r>
            </a:p>
          </p:txBody>
        </p:sp>
        <p:sp>
          <p:nvSpPr>
            <p:cNvPr id="130" name="Text Box 128"/>
            <p:cNvSpPr txBox="1">
              <a:spLocks noChangeArrowheads="1"/>
            </p:cNvSpPr>
            <p:nvPr/>
          </p:nvSpPr>
          <p:spPr bwMode="auto">
            <a:xfrm>
              <a:off x="3072" y="2595"/>
              <a:ext cx="33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>
                  <a:latin typeface="Arial Narrow" pitchFamily="34" charset="0"/>
                </a:rPr>
                <a:t>7009</a:t>
              </a:r>
            </a:p>
          </p:txBody>
        </p:sp>
        <p:sp>
          <p:nvSpPr>
            <p:cNvPr id="131" name="Text Box 129"/>
            <p:cNvSpPr txBox="1">
              <a:spLocks noChangeArrowheads="1"/>
            </p:cNvSpPr>
            <p:nvPr/>
          </p:nvSpPr>
          <p:spPr bwMode="auto">
            <a:xfrm>
              <a:off x="3072" y="2785"/>
              <a:ext cx="33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>
                  <a:latin typeface="Arial Narrow" pitchFamily="34" charset="0"/>
                </a:rPr>
                <a:t>7010</a:t>
              </a:r>
            </a:p>
          </p:txBody>
        </p:sp>
        <p:sp>
          <p:nvSpPr>
            <p:cNvPr id="132" name="Text Box 130"/>
            <p:cNvSpPr txBox="1">
              <a:spLocks noChangeArrowheads="1"/>
            </p:cNvSpPr>
            <p:nvPr/>
          </p:nvSpPr>
          <p:spPr bwMode="auto">
            <a:xfrm>
              <a:off x="3072" y="2975"/>
              <a:ext cx="33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>
                  <a:latin typeface="Arial Narrow" pitchFamily="34" charset="0"/>
                </a:rPr>
                <a:t>7011</a:t>
              </a:r>
            </a:p>
          </p:txBody>
        </p:sp>
        <p:sp>
          <p:nvSpPr>
            <p:cNvPr id="133" name="Text Box 131"/>
            <p:cNvSpPr txBox="1">
              <a:spLocks noChangeArrowheads="1"/>
            </p:cNvSpPr>
            <p:nvPr/>
          </p:nvSpPr>
          <p:spPr bwMode="auto">
            <a:xfrm>
              <a:off x="3072" y="3165"/>
              <a:ext cx="33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>
                  <a:latin typeface="Arial Narrow" pitchFamily="34" charset="0"/>
                </a:rPr>
                <a:t>7012</a:t>
              </a:r>
            </a:p>
          </p:txBody>
        </p:sp>
        <p:sp>
          <p:nvSpPr>
            <p:cNvPr id="134" name="Text Box 132"/>
            <p:cNvSpPr txBox="1">
              <a:spLocks noChangeArrowheads="1"/>
            </p:cNvSpPr>
            <p:nvPr/>
          </p:nvSpPr>
          <p:spPr bwMode="auto">
            <a:xfrm>
              <a:off x="3072" y="3369"/>
              <a:ext cx="33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>
                  <a:latin typeface="Arial Narrow" pitchFamily="34" charset="0"/>
                </a:rPr>
                <a:t>7013</a:t>
              </a:r>
            </a:p>
          </p:txBody>
        </p:sp>
        <p:sp>
          <p:nvSpPr>
            <p:cNvPr id="135" name="Text Box 133"/>
            <p:cNvSpPr txBox="1">
              <a:spLocks noChangeArrowheads="1"/>
            </p:cNvSpPr>
            <p:nvPr/>
          </p:nvSpPr>
          <p:spPr bwMode="auto">
            <a:xfrm>
              <a:off x="3072" y="3566"/>
              <a:ext cx="33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>
                  <a:latin typeface="Arial Narrow" pitchFamily="34" charset="0"/>
                </a:rPr>
                <a:t>7014</a:t>
              </a:r>
            </a:p>
          </p:txBody>
        </p:sp>
        <p:sp>
          <p:nvSpPr>
            <p:cNvPr id="136" name="Text Box 134"/>
            <p:cNvSpPr txBox="1">
              <a:spLocks noChangeArrowheads="1"/>
            </p:cNvSpPr>
            <p:nvPr/>
          </p:nvSpPr>
          <p:spPr bwMode="auto">
            <a:xfrm>
              <a:off x="3072" y="3756"/>
              <a:ext cx="33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>
                  <a:latin typeface="Arial Narrow" pitchFamily="34" charset="0"/>
                </a:rPr>
                <a:t>7015</a:t>
              </a:r>
            </a:p>
          </p:txBody>
        </p:sp>
        <p:sp>
          <p:nvSpPr>
            <p:cNvPr id="137" name="Text Box 135"/>
            <p:cNvSpPr txBox="1">
              <a:spLocks noChangeArrowheads="1"/>
            </p:cNvSpPr>
            <p:nvPr/>
          </p:nvSpPr>
          <p:spPr bwMode="auto">
            <a:xfrm>
              <a:off x="3072" y="3939"/>
              <a:ext cx="33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>
                  <a:latin typeface="Arial Narrow" pitchFamily="34" charset="0"/>
                </a:rPr>
                <a:t>7016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04800" y="1219200"/>
            <a:ext cx="4267200" cy="5486400"/>
            <a:chOff x="144" y="576"/>
            <a:chExt cx="2736" cy="3456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144" y="2880"/>
              <a:ext cx="2736" cy="192"/>
            </a:xfrm>
            <a:prstGeom prst="rect">
              <a:avLst/>
            </a:prstGeom>
            <a:solidFill>
              <a:srgbClr val="99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ar-IQ"/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auto">
            <a:xfrm>
              <a:off x="144" y="3072"/>
              <a:ext cx="2736" cy="192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ar-IQ"/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144" y="3264"/>
              <a:ext cx="2736" cy="192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ar-IQ"/>
            </a:p>
          </p:txBody>
        </p:sp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>
              <a:off x="144" y="3456"/>
              <a:ext cx="2736" cy="192"/>
            </a:xfrm>
            <a:prstGeom prst="rect">
              <a:avLst/>
            </a:prstGeom>
            <a:solidFill>
              <a:srgbClr val="CCC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ar-IQ"/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auto">
            <a:xfrm>
              <a:off x="144" y="3648"/>
              <a:ext cx="2736" cy="192"/>
            </a:xfrm>
            <a:prstGeom prst="rect">
              <a:avLst/>
            </a:prstGeom>
            <a:solidFill>
              <a:srgbClr val="99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ar-IQ"/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auto">
            <a:xfrm>
              <a:off x="144" y="3840"/>
              <a:ext cx="2736" cy="192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ar-IQ"/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auto">
            <a:xfrm>
              <a:off x="144" y="1728"/>
              <a:ext cx="2736" cy="192"/>
            </a:xfrm>
            <a:prstGeom prst="rect">
              <a:avLst/>
            </a:prstGeom>
            <a:solidFill>
              <a:srgbClr val="99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ar-IQ"/>
            </a:p>
          </p:txBody>
        </p:sp>
        <p:sp>
          <p:nvSpPr>
            <p:cNvPr id="12" name="Rectangle 10"/>
            <p:cNvSpPr>
              <a:spLocks noChangeArrowheads="1"/>
            </p:cNvSpPr>
            <p:nvPr/>
          </p:nvSpPr>
          <p:spPr bwMode="auto">
            <a:xfrm>
              <a:off x="144" y="1920"/>
              <a:ext cx="2736" cy="192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ar-IQ"/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auto">
            <a:xfrm>
              <a:off x="144" y="2112"/>
              <a:ext cx="2736" cy="192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ar-IQ"/>
            </a:p>
          </p:txBody>
        </p:sp>
        <p:sp>
          <p:nvSpPr>
            <p:cNvPr id="14" name="Rectangle 12"/>
            <p:cNvSpPr>
              <a:spLocks noChangeArrowheads="1"/>
            </p:cNvSpPr>
            <p:nvPr/>
          </p:nvSpPr>
          <p:spPr bwMode="auto">
            <a:xfrm>
              <a:off x="144" y="2304"/>
              <a:ext cx="2736" cy="192"/>
            </a:xfrm>
            <a:prstGeom prst="rect">
              <a:avLst/>
            </a:prstGeom>
            <a:solidFill>
              <a:srgbClr val="CCC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ar-IQ"/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auto">
            <a:xfrm>
              <a:off x="144" y="2496"/>
              <a:ext cx="2736" cy="192"/>
            </a:xfrm>
            <a:prstGeom prst="rect">
              <a:avLst/>
            </a:prstGeom>
            <a:solidFill>
              <a:srgbClr val="99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ar-IQ"/>
            </a:p>
          </p:txBody>
        </p:sp>
        <p:sp>
          <p:nvSpPr>
            <p:cNvPr id="16" name="Rectangle 14"/>
            <p:cNvSpPr>
              <a:spLocks noChangeArrowheads="1"/>
            </p:cNvSpPr>
            <p:nvPr/>
          </p:nvSpPr>
          <p:spPr bwMode="auto">
            <a:xfrm>
              <a:off x="144" y="2688"/>
              <a:ext cx="2736" cy="192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ar-IQ"/>
            </a:p>
          </p:txBody>
        </p:sp>
        <p:sp>
          <p:nvSpPr>
            <p:cNvPr id="17" name="Rectangle 15"/>
            <p:cNvSpPr>
              <a:spLocks noChangeArrowheads="1"/>
            </p:cNvSpPr>
            <p:nvPr/>
          </p:nvSpPr>
          <p:spPr bwMode="auto">
            <a:xfrm>
              <a:off x="144" y="576"/>
              <a:ext cx="2736" cy="192"/>
            </a:xfrm>
            <a:prstGeom prst="rect">
              <a:avLst/>
            </a:prstGeom>
            <a:solidFill>
              <a:srgbClr val="99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ar-IQ"/>
            </a:p>
          </p:txBody>
        </p:sp>
        <p:sp>
          <p:nvSpPr>
            <p:cNvPr id="18" name="Rectangle 16"/>
            <p:cNvSpPr>
              <a:spLocks noChangeArrowheads="1"/>
            </p:cNvSpPr>
            <p:nvPr/>
          </p:nvSpPr>
          <p:spPr bwMode="auto">
            <a:xfrm>
              <a:off x="144" y="768"/>
              <a:ext cx="2736" cy="192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ar-IQ"/>
            </a:p>
          </p:txBody>
        </p:sp>
        <p:sp>
          <p:nvSpPr>
            <p:cNvPr id="19" name="Rectangle 17"/>
            <p:cNvSpPr>
              <a:spLocks noChangeArrowheads="1"/>
            </p:cNvSpPr>
            <p:nvPr/>
          </p:nvSpPr>
          <p:spPr bwMode="auto">
            <a:xfrm>
              <a:off x="144" y="960"/>
              <a:ext cx="2736" cy="192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ar-IQ"/>
            </a:p>
          </p:txBody>
        </p:sp>
        <p:sp>
          <p:nvSpPr>
            <p:cNvPr id="20" name="Rectangle 18"/>
            <p:cNvSpPr>
              <a:spLocks noChangeArrowheads="1"/>
            </p:cNvSpPr>
            <p:nvPr/>
          </p:nvSpPr>
          <p:spPr bwMode="auto">
            <a:xfrm>
              <a:off x="144" y="1152"/>
              <a:ext cx="2736" cy="192"/>
            </a:xfrm>
            <a:prstGeom prst="rect">
              <a:avLst/>
            </a:prstGeom>
            <a:solidFill>
              <a:srgbClr val="CCC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ar-IQ"/>
            </a:p>
          </p:txBody>
        </p:sp>
        <p:sp>
          <p:nvSpPr>
            <p:cNvPr id="21" name="Rectangle 19"/>
            <p:cNvSpPr>
              <a:spLocks noChangeArrowheads="1"/>
            </p:cNvSpPr>
            <p:nvPr/>
          </p:nvSpPr>
          <p:spPr bwMode="auto">
            <a:xfrm>
              <a:off x="144" y="1344"/>
              <a:ext cx="2736" cy="192"/>
            </a:xfrm>
            <a:prstGeom prst="rect">
              <a:avLst/>
            </a:prstGeom>
            <a:solidFill>
              <a:srgbClr val="99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ar-IQ"/>
            </a:p>
          </p:txBody>
        </p:sp>
        <p:sp>
          <p:nvSpPr>
            <p:cNvPr id="22" name="Rectangle 20"/>
            <p:cNvSpPr>
              <a:spLocks noChangeArrowheads="1"/>
            </p:cNvSpPr>
            <p:nvPr/>
          </p:nvSpPr>
          <p:spPr bwMode="auto">
            <a:xfrm>
              <a:off x="144" y="1536"/>
              <a:ext cx="2736" cy="192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ar-IQ"/>
            </a:p>
          </p:txBody>
        </p:sp>
      </p:grpSp>
      <p:sp>
        <p:nvSpPr>
          <p:cNvPr id="23" name="Rectangle 21"/>
          <p:cNvSpPr>
            <a:spLocks noChangeArrowheads="1"/>
          </p:cNvSpPr>
          <p:nvPr/>
        </p:nvSpPr>
        <p:spPr bwMode="auto">
          <a:xfrm>
            <a:off x="2286000" y="1219200"/>
            <a:ext cx="533400" cy="54864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24" name="Rectangle 22"/>
          <p:cNvSpPr>
            <a:spLocks noChangeArrowheads="1"/>
          </p:cNvSpPr>
          <p:nvPr/>
        </p:nvSpPr>
        <p:spPr bwMode="auto">
          <a:xfrm>
            <a:off x="5334000" y="1219200"/>
            <a:ext cx="2590800" cy="54864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25" name="Rectangle 23"/>
          <p:cNvSpPr>
            <a:spLocks noChangeArrowheads="1"/>
          </p:cNvSpPr>
          <p:nvPr/>
        </p:nvSpPr>
        <p:spPr bwMode="auto">
          <a:xfrm>
            <a:off x="5334000" y="6400800"/>
            <a:ext cx="685800" cy="3048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26" name="Rectangle 24"/>
          <p:cNvSpPr>
            <a:spLocks noChangeArrowheads="1"/>
          </p:cNvSpPr>
          <p:nvPr/>
        </p:nvSpPr>
        <p:spPr bwMode="auto">
          <a:xfrm>
            <a:off x="6553200" y="6400800"/>
            <a:ext cx="685800" cy="3048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27" name="Rectangle 25"/>
          <p:cNvSpPr>
            <a:spLocks noChangeArrowheads="1"/>
          </p:cNvSpPr>
          <p:nvPr/>
        </p:nvSpPr>
        <p:spPr bwMode="auto">
          <a:xfrm>
            <a:off x="7239000" y="6400800"/>
            <a:ext cx="685800" cy="3048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28" name="Rectangle 26"/>
          <p:cNvSpPr>
            <a:spLocks noChangeArrowheads="1"/>
          </p:cNvSpPr>
          <p:nvPr/>
        </p:nvSpPr>
        <p:spPr bwMode="auto">
          <a:xfrm>
            <a:off x="5334000" y="6096000"/>
            <a:ext cx="685800" cy="3048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29" name="Rectangle 27"/>
          <p:cNvSpPr>
            <a:spLocks noChangeArrowheads="1"/>
          </p:cNvSpPr>
          <p:nvPr/>
        </p:nvSpPr>
        <p:spPr bwMode="auto">
          <a:xfrm>
            <a:off x="6553200" y="6096000"/>
            <a:ext cx="685800" cy="3048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30" name="Rectangle 28"/>
          <p:cNvSpPr>
            <a:spLocks noChangeArrowheads="1"/>
          </p:cNvSpPr>
          <p:nvPr/>
        </p:nvSpPr>
        <p:spPr bwMode="auto">
          <a:xfrm>
            <a:off x="7239000" y="6096000"/>
            <a:ext cx="685800" cy="3048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31" name="Rectangle 29"/>
          <p:cNvSpPr>
            <a:spLocks noChangeArrowheads="1"/>
          </p:cNvSpPr>
          <p:nvPr/>
        </p:nvSpPr>
        <p:spPr bwMode="auto">
          <a:xfrm>
            <a:off x="5334000" y="5791200"/>
            <a:ext cx="685800" cy="3048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32" name="Rectangle 30"/>
          <p:cNvSpPr>
            <a:spLocks noChangeArrowheads="1"/>
          </p:cNvSpPr>
          <p:nvPr/>
        </p:nvSpPr>
        <p:spPr bwMode="auto">
          <a:xfrm>
            <a:off x="6553200" y="5791200"/>
            <a:ext cx="685800" cy="3048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33" name="Rectangle 31"/>
          <p:cNvSpPr>
            <a:spLocks noChangeArrowheads="1"/>
          </p:cNvSpPr>
          <p:nvPr/>
        </p:nvSpPr>
        <p:spPr bwMode="auto">
          <a:xfrm>
            <a:off x="7239000" y="5791200"/>
            <a:ext cx="685800" cy="3048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34" name="Rectangle 32"/>
          <p:cNvSpPr>
            <a:spLocks noChangeArrowheads="1"/>
          </p:cNvSpPr>
          <p:nvPr/>
        </p:nvSpPr>
        <p:spPr bwMode="auto">
          <a:xfrm>
            <a:off x="5334000" y="5486400"/>
            <a:ext cx="685800" cy="3048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35" name="Rectangle 33"/>
          <p:cNvSpPr>
            <a:spLocks noChangeArrowheads="1"/>
          </p:cNvSpPr>
          <p:nvPr/>
        </p:nvSpPr>
        <p:spPr bwMode="auto">
          <a:xfrm>
            <a:off x="6553200" y="5486400"/>
            <a:ext cx="685800" cy="3048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36" name="Rectangle 34"/>
          <p:cNvSpPr>
            <a:spLocks noChangeArrowheads="1"/>
          </p:cNvSpPr>
          <p:nvPr/>
        </p:nvSpPr>
        <p:spPr bwMode="auto">
          <a:xfrm>
            <a:off x="7239000" y="5486400"/>
            <a:ext cx="685800" cy="3048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37" name="Rectangle 35"/>
          <p:cNvSpPr>
            <a:spLocks noChangeArrowheads="1"/>
          </p:cNvSpPr>
          <p:nvPr/>
        </p:nvSpPr>
        <p:spPr bwMode="auto">
          <a:xfrm>
            <a:off x="5334000" y="5181600"/>
            <a:ext cx="685800" cy="3048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38" name="Rectangle 36"/>
          <p:cNvSpPr>
            <a:spLocks noChangeArrowheads="1"/>
          </p:cNvSpPr>
          <p:nvPr/>
        </p:nvSpPr>
        <p:spPr bwMode="auto">
          <a:xfrm>
            <a:off x="6553200" y="5181600"/>
            <a:ext cx="685800" cy="3048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39" name="Rectangle 37"/>
          <p:cNvSpPr>
            <a:spLocks noChangeArrowheads="1"/>
          </p:cNvSpPr>
          <p:nvPr/>
        </p:nvSpPr>
        <p:spPr bwMode="auto">
          <a:xfrm>
            <a:off x="7239000" y="5181600"/>
            <a:ext cx="685800" cy="3048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40" name="Rectangle 38"/>
          <p:cNvSpPr>
            <a:spLocks noChangeArrowheads="1"/>
          </p:cNvSpPr>
          <p:nvPr/>
        </p:nvSpPr>
        <p:spPr bwMode="auto">
          <a:xfrm>
            <a:off x="5334000" y="4876800"/>
            <a:ext cx="685800" cy="3048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41" name="Rectangle 39"/>
          <p:cNvSpPr>
            <a:spLocks noChangeArrowheads="1"/>
          </p:cNvSpPr>
          <p:nvPr/>
        </p:nvSpPr>
        <p:spPr bwMode="auto">
          <a:xfrm>
            <a:off x="6553200" y="4876800"/>
            <a:ext cx="685800" cy="3048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42" name="Rectangle 40"/>
          <p:cNvSpPr>
            <a:spLocks noChangeArrowheads="1"/>
          </p:cNvSpPr>
          <p:nvPr/>
        </p:nvSpPr>
        <p:spPr bwMode="auto">
          <a:xfrm>
            <a:off x="7239000" y="4876800"/>
            <a:ext cx="685800" cy="3048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43" name="Rectangle 41"/>
          <p:cNvSpPr>
            <a:spLocks noChangeArrowheads="1"/>
          </p:cNvSpPr>
          <p:nvPr/>
        </p:nvSpPr>
        <p:spPr bwMode="auto">
          <a:xfrm>
            <a:off x="5334000" y="4572000"/>
            <a:ext cx="685800" cy="3048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44" name="Rectangle 42"/>
          <p:cNvSpPr>
            <a:spLocks noChangeArrowheads="1"/>
          </p:cNvSpPr>
          <p:nvPr/>
        </p:nvSpPr>
        <p:spPr bwMode="auto">
          <a:xfrm>
            <a:off x="6553200" y="4572000"/>
            <a:ext cx="685800" cy="3048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45" name="Rectangle 43"/>
          <p:cNvSpPr>
            <a:spLocks noChangeArrowheads="1"/>
          </p:cNvSpPr>
          <p:nvPr/>
        </p:nvSpPr>
        <p:spPr bwMode="auto">
          <a:xfrm>
            <a:off x="7239000" y="4572000"/>
            <a:ext cx="685800" cy="3048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46" name="Rectangle 44"/>
          <p:cNvSpPr>
            <a:spLocks noChangeArrowheads="1"/>
          </p:cNvSpPr>
          <p:nvPr/>
        </p:nvSpPr>
        <p:spPr bwMode="auto">
          <a:xfrm>
            <a:off x="5334000" y="4267200"/>
            <a:ext cx="685800" cy="3048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47" name="Rectangle 45"/>
          <p:cNvSpPr>
            <a:spLocks noChangeArrowheads="1"/>
          </p:cNvSpPr>
          <p:nvPr/>
        </p:nvSpPr>
        <p:spPr bwMode="auto">
          <a:xfrm>
            <a:off x="6553200" y="4267200"/>
            <a:ext cx="685800" cy="3048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48" name="Rectangle 46"/>
          <p:cNvSpPr>
            <a:spLocks noChangeArrowheads="1"/>
          </p:cNvSpPr>
          <p:nvPr/>
        </p:nvSpPr>
        <p:spPr bwMode="auto">
          <a:xfrm>
            <a:off x="7239000" y="4267200"/>
            <a:ext cx="685800" cy="3048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49" name="Rectangle 47"/>
          <p:cNvSpPr>
            <a:spLocks noChangeArrowheads="1"/>
          </p:cNvSpPr>
          <p:nvPr/>
        </p:nvSpPr>
        <p:spPr bwMode="auto">
          <a:xfrm>
            <a:off x="5334000" y="3962400"/>
            <a:ext cx="685800" cy="3048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50" name="Rectangle 48"/>
          <p:cNvSpPr>
            <a:spLocks noChangeArrowheads="1"/>
          </p:cNvSpPr>
          <p:nvPr/>
        </p:nvSpPr>
        <p:spPr bwMode="auto">
          <a:xfrm>
            <a:off x="6553200" y="3962400"/>
            <a:ext cx="685800" cy="3048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51" name="Rectangle 49"/>
          <p:cNvSpPr>
            <a:spLocks noChangeArrowheads="1"/>
          </p:cNvSpPr>
          <p:nvPr/>
        </p:nvSpPr>
        <p:spPr bwMode="auto">
          <a:xfrm>
            <a:off x="7239000" y="3962400"/>
            <a:ext cx="685800" cy="3048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52" name="Rectangle 50"/>
          <p:cNvSpPr>
            <a:spLocks noChangeArrowheads="1"/>
          </p:cNvSpPr>
          <p:nvPr/>
        </p:nvSpPr>
        <p:spPr bwMode="auto">
          <a:xfrm>
            <a:off x="5334000" y="3657600"/>
            <a:ext cx="685800" cy="3048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53" name="Rectangle 51"/>
          <p:cNvSpPr>
            <a:spLocks noChangeArrowheads="1"/>
          </p:cNvSpPr>
          <p:nvPr/>
        </p:nvSpPr>
        <p:spPr bwMode="auto">
          <a:xfrm>
            <a:off x="6553200" y="3657600"/>
            <a:ext cx="685800" cy="3048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54" name="Rectangle 52"/>
          <p:cNvSpPr>
            <a:spLocks noChangeArrowheads="1"/>
          </p:cNvSpPr>
          <p:nvPr/>
        </p:nvSpPr>
        <p:spPr bwMode="auto">
          <a:xfrm>
            <a:off x="7239000" y="3657600"/>
            <a:ext cx="685800" cy="3048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55" name="Rectangle 53"/>
          <p:cNvSpPr>
            <a:spLocks noChangeArrowheads="1"/>
          </p:cNvSpPr>
          <p:nvPr/>
        </p:nvSpPr>
        <p:spPr bwMode="auto">
          <a:xfrm>
            <a:off x="5334000" y="3352800"/>
            <a:ext cx="685800" cy="3048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56" name="Rectangle 54"/>
          <p:cNvSpPr>
            <a:spLocks noChangeArrowheads="1"/>
          </p:cNvSpPr>
          <p:nvPr/>
        </p:nvSpPr>
        <p:spPr bwMode="auto">
          <a:xfrm>
            <a:off x="6553200" y="3352800"/>
            <a:ext cx="685800" cy="3048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57" name="Rectangle 55"/>
          <p:cNvSpPr>
            <a:spLocks noChangeArrowheads="1"/>
          </p:cNvSpPr>
          <p:nvPr/>
        </p:nvSpPr>
        <p:spPr bwMode="auto">
          <a:xfrm>
            <a:off x="7239000" y="3352800"/>
            <a:ext cx="685800" cy="3048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58" name="Rectangle 56"/>
          <p:cNvSpPr>
            <a:spLocks noChangeArrowheads="1"/>
          </p:cNvSpPr>
          <p:nvPr/>
        </p:nvSpPr>
        <p:spPr bwMode="auto">
          <a:xfrm>
            <a:off x="5334000" y="3048000"/>
            <a:ext cx="685800" cy="3048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59" name="Rectangle 57"/>
          <p:cNvSpPr>
            <a:spLocks noChangeArrowheads="1"/>
          </p:cNvSpPr>
          <p:nvPr/>
        </p:nvSpPr>
        <p:spPr bwMode="auto">
          <a:xfrm>
            <a:off x="6553200" y="3048000"/>
            <a:ext cx="685800" cy="3048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60" name="Rectangle 58"/>
          <p:cNvSpPr>
            <a:spLocks noChangeArrowheads="1"/>
          </p:cNvSpPr>
          <p:nvPr/>
        </p:nvSpPr>
        <p:spPr bwMode="auto">
          <a:xfrm>
            <a:off x="7239000" y="3048000"/>
            <a:ext cx="685800" cy="3048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61" name="Rectangle 59"/>
          <p:cNvSpPr>
            <a:spLocks noChangeArrowheads="1"/>
          </p:cNvSpPr>
          <p:nvPr/>
        </p:nvSpPr>
        <p:spPr bwMode="auto">
          <a:xfrm>
            <a:off x="5334000" y="2743200"/>
            <a:ext cx="685800" cy="3048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62" name="Rectangle 60"/>
          <p:cNvSpPr>
            <a:spLocks noChangeArrowheads="1"/>
          </p:cNvSpPr>
          <p:nvPr/>
        </p:nvSpPr>
        <p:spPr bwMode="auto">
          <a:xfrm>
            <a:off x="6553200" y="2743200"/>
            <a:ext cx="685800" cy="3048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63" name="Rectangle 61"/>
          <p:cNvSpPr>
            <a:spLocks noChangeArrowheads="1"/>
          </p:cNvSpPr>
          <p:nvPr/>
        </p:nvSpPr>
        <p:spPr bwMode="auto">
          <a:xfrm>
            <a:off x="7239000" y="2743200"/>
            <a:ext cx="685800" cy="3048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64" name="Rectangle 62"/>
          <p:cNvSpPr>
            <a:spLocks noChangeArrowheads="1"/>
          </p:cNvSpPr>
          <p:nvPr/>
        </p:nvSpPr>
        <p:spPr bwMode="auto">
          <a:xfrm>
            <a:off x="5334000" y="2438400"/>
            <a:ext cx="685800" cy="3048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65" name="Rectangle 63"/>
          <p:cNvSpPr>
            <a:spLocks noChangeArrowheads="1"/>
          </p:cNvSpPr>
          <p:nvPr/>
        </p:nvSpPr>
        <p:spPr bwMode="auto">
          <a:xfrm>
            <a:off x="6553200" y="2438400"/>
            <a:ext cx="685800" cy="3048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66" name="Rectangle 64"/>
          <p:cNvSpPr>
            <a:spLocks noChangeArrowheads="1"/>
          </p:cNvSpPr>
          <p:nvPr/>
        </p:nvSpPr>
        <p:spPr bwMode="auto">
          <a:xfrm>
            <a:off x="7239000" y="2438400"/>
            <a:ext cx="685800" cy="3048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67" name="Rectangle 65"/>
          <p:cNvSpPr>
            <a:spLocks noChangeArrowheads="1"/>
          </p:cNvSpPr>
          <p:nvPr/>
        </p:nvSpPr>
        <p:spPr bwMode="auto">
          <a:xfrm>
            <a:off x="5334000" y="2133600"/>
            <a:ext cx="685800" cy="3048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68" name="Rectangle 66"/>
          <p:cNvSpPr>
            <a:spLocks noChangeArrowheads="1"/>
          </p:cNvSpPr>
          <p:nvPr/>
        </p:nvSpPr>
        <p:spPr bwMode="auto">
          <a:xfrm>
            <a:off x="6553200" y="2133600"/>
            <a:ext cx="685800" cy="3048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69" name="Rectangle 67"/>
          <p:cNvSpPr>
            <a:spLocks noChangeArrowheads="1"/>
          </p:cNvSpPr>
          <p:nvPr/>
        </p:nvSpPr>
        <p:spPr bwMode="auto">
          <a:xfrm>
            <a:off x="7239000" y="2133600"/>
            <a:ext cx="685800" cy="3048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70" name="Rectangle 68"/>
          <p:cNvSpPr>
            <a:spLocks noChangeArrowheads="1"/>
          </p:cNvSpPr>
          <p:nvPr/>
        </p:nvSpPr>
        <p:spPr bwMode="auto">
          <a:xfrm>
            <a:off x="5334000" y="1828800"/>
            <a:ext cx="685800" cy="3048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71" name="Rectangle 69"/>
          <p:cNvSpPr>
            <a:spLocks noChangeArrowheads="1"/>
          </p:cNvSpPr>
          <p:nvPr/>
        </p:nvSpPr>
        <p:spPr bwMode="auto">
          <a:xfrm>
            <a:off x="6553200" y="1828800"/>
            <a:ext cx="685800" cy="3048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72" name="Rectangle 70"/>
          <p:cNvSpPr>
            <a:spLocks noChangeArrowheads="1"/>
          </p:cNvSpPr>
          <p:nvPr/>
        </p:nvSpPr>
        <p:spPr bwMode="auto">
          <a:xfrm>
            <a:off x="7239000" y="1828800"/>
            <a:ext cx="685800" cy="3048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73" name="Rectangle 71"/>
          <p:cNvSpPr>
            <a:spLocks noChangeArrowheads="1"/>
          </p:cNvSpPr>
          <p:nvPr/>
        </p:nvSpPr>
        <p:spPr bwMode="auto">
          <a:xfrm>
            <a:off x="5334000" y="1524000"/>
            <a:ext cx="685800" cy="3048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74" name="Rectangle 72"/>
          <p:cNvSpPr>
            <a:spLocks noChangeArrowheads="1"/>
          </p:cNvSpPr>
          <p:nvPr/>
        </p:nvSpPr>
        <p:spPr bwMode="auto">
          <a:xfrm>
            <a:off x="6553200" y="1524000"/>
            <a:ext cx="685800" cy="3048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75" name="Rectangle 73"/>
          <p:cNvSpPr>
            <a:spLocks noChangeArrowheads="1"/>
          </p:cNvSpPr>
          <p:nvPr/>
        </p:nvSpPr>
        <p:spPr bwMode="auto">
          <a:xfrm>
            <a:off x="7239000" y="1524000"/>
            <a:ext cx="685800" cy="3048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76" name="Rectangle 74"/>
          <p:cNvSpPr>
            <a:spLocks noChangeArrowheads="1"/>
          </p:cNvSpPr>
          <p:nvPr/>
        </p:nvSpPr>
        <p:spPr bwMode="auto">
          <a:xfrm>
            <a:off x="5334000" y="1219200"/>
            <a:ext cx="685800" cy="3048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77" name="Rectangle 75"/>
          <p:cNvSpPr>
            <a:spLocks noChangeArrowheads="1"/>
          </p:cNvSpPr>
          <p:nvPr/>
        </p:nvSpPr>
        <p:spPr bwMode="auto">
          <a:xfrm>
            <a:off x="6553200" y="1219200"/>
            <a:ext cx="685800" cy="3048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78" name="Rectangle 76"/>
          <p:cNvSpPr>
            <a:spLocks noChangeArrowheads="1"/>
          </p:cNvSpPr>
          <p:nvPr/>
        </p:nvSpPr>
        <p:spPr bwMode="auto">
          <a:xfrm>
            <a:off x="7239000" y="1219200"/>
            <a:ext cx="685800" cy="3048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79" name="Oval 77"/>
          <p:cNvSpPr>
            <a:spLocks noChangeArrowheads="1"/>
          </p:cNvSpPr>
          <p:nvPr/>
        </p:nvSpPr>
        <p:spPr bwMode="auto">
          <a:xfrm>
            <a:off x="6705600" y="62103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grpSp>
        <p:nvGrpSpPr>
          <p:cNvPr id="80" name="Group 78"/>
          <p:cNvGrpSpPr>
            <a:grpSpLocks/>
          </p:cNvGrpSpPr>
          <p:nvPr/>
        </p:nvGrpSpPr>
        <p:grpSpPr bwMode="auto">
          <a:xfrm>
            <a:off x="1524000" y="762000"/>
            <a:ext cx="2286000" cy="5334000"/>
            <a:chOff x="960" y="768"/>
            <a:chExt cx="1440" cy="3360"/>
          </a:xfrm>
        </p:grpSpPr>
        <p:grpSp>
          <p:nvGrpSpPr>
            <p:cNvPr id="81" name="Group 79"/>
            <p:cNvGrpSpPr>
              <a:grpSpLocks/>
            </p:cNvGrpSpPr>
            <p:nvPr/>
          </p:nvGrpSpPr>
          <p:grpSpPr bwMode="auto">
            <a:xfrm>
              <a:off x="1632" y="2304"/>
              <a:ext cx="96" cy="1824"/>
              <a:chOff x="3936" y="1104"/>
              <a:chExt cx="144" cy="2688"/>
            </a:xfrm>
          </p:grpSpPr>
          <p:sp>
            <p:nvSpPr>
              <p:cNvPr id="87" name="Rectangle 80"/>
              <p:cNvSpPr>
                <a:spLocks noChangeArrowheads="1"/>
              </p:cNvSpPr>
              <p:nvPr/>
            </p:nvSpPr>
            <p:spPr bwMode="auto">
              <a:xfrm>
                <a:off x="3936" y="1104"/>
                <a:ext cx="144" cy="67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folHlink">
                      <a:gamma/>
                      <a:shade val="46275"/>
                      <a:invGamma/>
                    </a:schemeClr>
                  </a:gs>
                </a:gsLst>
                <a:lin ang="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ar-IQ"/>
              </a:p>
            </p:txBody>
          </p:sp>
          <p:sp>
            <p:nvSpPr>
              <p:cNvPr id="88" name="Rectangle 81"/>
              <p:cNvSpPr>
                <a:spLocks noChangeArrowheads="1"/>
              </p:cNvSpPr>
              <p:nvPr/>
            </p:nvSpPr>
            <p:spPr bwMode="auto">
              <a:xfrm>
                <a:off x="3936" y="1776"/>
                <a:ext cx="144" cy="67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folHlink">
                      <a:gamma/>
                      <a:shade val="46275"/>
                      <a:invGamma/>
                    </a:schemeClr>
                  </a:gs>
                </a:gsLst>
                <a:lin ang="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ar-IQ"/>
              </a:p>
            </p:txBody>
          </p:sp>
          <p:sp>
            <p:nvSpPr>
              <p:cNvPr id="89" name="Rectangle 82"/>
              <p:cNvSpPr>
                <a:spLocks noChangeArrowheads="1"/>
              </p:cNvSpPr>
              <p:nvPr/>
            </p:nvSpPr>
            <p:spPr bwMode="auto">
              <a:xfrm>
                <a:off x="3936" y="2448"/>
                <a:ext cx="144" cy="67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folHlink">
                      <a:gamma/>
                      <a:shade val="46275"/>
                      <a:invGamma/>
                    </a:schemeClr>
                  </a:gs>
                </a:gsLst>
                <a:lin ang="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ar-IQ"/>
              </a:p>
            </p:txBody>
          </p:sp>
          <p:sp>
            <p:nvSpPr>
              <p:cNvPr id="90" name="Rectangle 83"/>
              <p:cNvSpPr>
                <a:spLocks noChangeArrowheads="1"/>
              </p:cNvSpPr>
              <p:nvPr/>
            </p:nvSpPr>
            <p:spPr bwMode="auto">
              <a:xfrm>
                <a:off x="3936" y="3120"/>
                <a:ext cx="144" cy="67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folHlink">
                      <a:gamma/>
                      <a:shade val="46275"/>
                      <a:invGamma/>
                    </a:schemeClr>
                  </a:gs>
                </a:gsLst>
                <a:lin ang="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ar-IQ"/>
              </a:p>
            </p:txBody>
          </p:sp>
        </p:grpSp>
        <p:sp>
          <p:nvSpPr>
            <p:cNvPr id="82" name="Line 84"/>
            <p:cNvSpPr>
              <a:spLocks noChangeShapeType="1"/>
            </p:cNvSpPr>
            <p:nvPr/>
          </p:nvSpPr>
          <p:spPr bwMode="auto">
            <a:xfrm flipV="1">
              <a:off x="1680" y="768"/>
              <a:ext cx="0" cy="15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IQ"/>
            </a:p>
          </p:txBody>
        </p:sp>
        <p:sp>
          <p:nvSpPr>
            <p:cNvPr id="83" name="Oval 85"/>
            <p:cNvSpPr>
              <a:spLocks noChangeArrowheads="1"/>
            </p:cNvSpPr>
            <p:nvPr/>
          </p:nvSpPr>
          <p:spPr bwMode="auto">
            <a:xfrm>
              <a:off x="1680" y="3456"/>
              <a:ext cx="240" cy="192"/>
            </a:xfrm>
            <a:prstGeom prst="ellipse">
              <a:avLst/>
            </a:prstGeom>
            <a:solidFill>
              <a:srgbClr val="FF0000">
                <a:alpha val="50000"/>
              </a:srgbClr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IQ"/>
            </a:p>
          </p:txBody>
        </p:sp>
        <p:sp>
          <p:nvSpPr>
            <p:cNvPr id="84" name="Oval 86"/>
            <p:cNvSpPr>
              <a:spLocks noChangeArrowheads="1"/>
            </p:cNvSpPr>
            <p:nvPr/>
          </p:nvSpPr>
          <p:spPr bwMode="auto">
            <a:xfrm>
              <a:off x="1296" y="2784"/>
              <a:ext cx="768" cy="384"/>
            </a:xfrm>
            <a:prstGeom prst="ellipse">
              <a:avLst/>
            </a:prstGeom>
            <a:solidFill>
              <a:srgbClr val="FF0000">
                <a:alpha val="50000"/>
              </a:srgbClr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IQ"/>
            </a:p>
          </p:txBody>
        </p:sp>
        <p:sp>
          <p:nvSpPr>
            <p:cNvPr id="85" name="Oval 87"/>
            <p:cNvSpPr>
              <a:spLocks noChangeArrowheads="1"/>
            </p:cNvSpPr>
            <p:nvPr/>
          </p:nvSpPr>
          <p:spPr bwMode="auto">
            <a:xfrm>
              <a:off x="960" y="3888"/>
              <a:ext cx="1440" cy="96"/>
            </a:xfrm>
            <a:prstGeom prst="ellipse">
              <a:avLst/>
            </a:prstGeom>
            <a:solidFill>
              <a:srgbClr val="FF0000">
                <a:alpha val="50000"/>
              </a:srgbClr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IQ"/>
            </a:p>
          </p:txBody>
        </p:sp>
        <p:sp>
          <p:nvSpPr>
            <p:cNvPr id="86" name="Oval 88"/>
            <p:cNvSpPr>
              <a:spLocks noChangeArrowheads="1"/>
            </p:cNvSpPr>
            <p:nvPr/>
          </p:nvSpPr>
          <p:spPr bwMode="auto">
            <a:xfrm>
              <a:off x="1488" y="2496"/>
              <a:ext cx="384" cy="192"/>
            </a:xfrm>
            <a:prstGeom prst="ellipse">
              <a:avLst/>
            </a:prstGeom>
            <a:solidFill>
              <a:srgbClr val="FF0000">
                <a:alpha val="50000"/>
              </a:srgbClr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IQ"/>
            </a:p>
          </p:txBody>
        </p:sp>
      </p:grpSp>
      <p:sp>
        <p:nvSpPr>
          <p:cNvPr id="91" name="Oval 89"/>
          <p:cNvSpPr>
            <a:spLocks noChangeArrowheads="1"/>
          </p:cNvSpPr>
          <p:nvPr/>
        </p:nvSpPr>
        <p:spPr bwMode="auto">
          <a:xfrm>
            <a:off x="7696200" y="5605463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92" name="Oval 90"/>
          <p:cNvSpPr>
            <a:spLocks noChangeArrowheads="1"/>
          </p:cNvSpPr>
          <p:nvPr/>
        </p:nvSpPr>
        <p:spPr bwMode="auto">
          <a:xfrm>
            <a:off x="7315200" y="46863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93" name="Oval 91"/>
          <p:cNvSpPr>
            <a:spLocks noChangeArrowheads="1"/>
          </p:cNvSpPr>
          <p:nvPr/>
        </p:nvSpPr>
        <p:spPr bwMode="auto">
          <a:xfrm>
            <a:off x="5638800" y="4076700"/>
            <a:ext cx="76200" cy="76200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ar-IQ">
              <a:latin typeface="Arial Narrow" pitchFamily="34" charset="0"/>
            </a:endParaRPr>
          </a:p>
        </p:txBody>
      </p:sp>
      <p:sp>
        <p:nvSpPr>
          <p:cNvPr id="94" name="Rectangle 92"/>
          <p:cNvSpPr>
            <a:spLocks noChangeArrowheads="1"/>
          </p:cNvSpPr>
          <p:nvPr/>
        </p:nvSpPr>
        <p:spPr bwMode="auto">
          <a:xfrm>
            <a:off x="1752600" y="0"/>
            <a:ext cx="1371600" cy="1219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95" name="Rectangle 93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8001000" cy="1066800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What does logging mean?</a:t>
            </a:r>
          </a:p>
        </p:txBody>
      </p:sp>
      <p:sp>
        <p:nvSpPr>
          <p:cNvPr id="96" name="Oval 94"/>
          <p:cNvSpPr>
            <a:spLocks noChangeArrowheads="1"/>
          </p:cNvSpPr>
          <p:nvPr/>
        </p:nvSpPr>
        <p:spPr bwMode="auto">
          <a:xfrm>
            <a:off x="6705600" y="614045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97" name="Oval 95"/>
          <p:cNvSpPr>
            <a:spLocks noChangeArrowheads="1"/>
          </p:cNvSpPr>
          <p:nvPr/>
        </p:nvSpPr>
        <p:spPr bwMode="auto">
          <a:xfrm>
            <a:off x="7664450" y="551815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98" name="Oval 96"/>
          <p:cNvSpPr>
            <a:spLocks noChangeArrowheads="1"/>
          </p:cNvSpPr>
          <p:nvPr/>
        </p:nvSpPr>
        <p:spPr bwMode="auto">
          <a:xfrm>
            <a:off x="7294563" y="460375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99" name="Oval 97"/>
          <p:cNvSpPr>
            <a:spLocks noChangeArrowheads="1"/>
          </p:cNvSpPr>
          <p:nvPr/>
        </p:nvSpPr>
        <p:spPr bwMode="auto">
          <a:xfrm>
            <a:off x="5702300" y="3994150"/>
            <a:ext cx="76200" cy="76200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ar-IQ">
              <a:latin typeface="Arial Narrow" pitchFamily="34" charset="0"/>
            </a:endParaRPr>
          </a:p>
        </p:txBody>
      </p:sp>
      <p:sp>
        <p:nvSpPr>
          <p:cNvPr id="100" name="Oval 98"/>
          <p:cNvSpPr>
            <a:spLocks noChangeArrowheads="1"/>
          </p:cNvSpPr>
          <p:nvPr/>
        </p:nvSpPr>
        <p:spPr bwMode="auto">
          <a:xfrm>
            <a:off x="6769100" y="605155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101" name="Oval 99"/>
          <p:cNvSpPr>
            <a:spLocks noChangeArrowheads="1"/>
          </p:cNvSpPr>
          <p:nvPr/>
        </p:nvSpPr>
        <p:spPr bwMode="auto">
          <a:xfrm>
            <a:off x="7588250" y="545465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102" name="Oval 100"/>
          <p:cNvSpPr>
            <a:spLocks noChangeArrowheads="1"/>
          </p:cNvSpPr>
          <p:nvPr/>
        </p:nvSpPr>
        <p:spPr bwMode="auto">
          <a:xfrm>
            <a:off x="7269163" y="4538663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103" name="Oval 101"/>
          <p:cNvSpPr>
            <a:spLocks noChangeArrowheads="1"/>
          </p:cNvSpPr>
          <p:nvPr/>
        </p:nvSpPr>
        <p:spPr bwMode="auto">
          <a:xfrm>
            <a:off x="5765800" y="3929063"/>
            <a:ext cx="76200" cy="76200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ar-IQ">
              <a:latin typeface="Arial Narrow" pitchFamily="34" charset="0"/>
            </a:endParaRPr>
          </a:p>
        </p:txBody>
      </p:sp>
      <p:sp>
        <p:nvSpPr>
          <p:cNvPr id="104" name="Oval 102"/>
          <p:cNvSpPr>
            <a:spLocks noChangeArrowheads="1"/>
          </p:cNvSpPr>
          <p:nvPr/>
        </p:nvSpPr>
        <p:spPr bwMode="auto">
          <a:xfrm>
            <a:off x="6854825" y="598805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105" name="Oval 103"/>
          <p:cNvSpPr>
            <a:spLocks noChangeArrowheads="1"/>
          </p:cNvSpPr>
          <p:nvPr/>
        </p:nvSpPr>
        <p:spPr bwMode="auto">
          <a:xfrm>
            <a:off x="7507288" y="5376863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106" name="Oval 104"/>
          <p:cNvSpPr>
            <a:spLocks noChangeArrowheads="1"/>
          </p:cNvSpPr>
          <p:nvPr/>
        </p:nvSpPr>
        <p:spPr bwMode="auto">
          <a:xfrm>
            <a:off x="7265988" y="446405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107" name="Oval 105"/>
          <p:cNvSpPr>
            <a:spLocks noChangeArrowheads="1"/>
          </p:cNvSpPr>
          <p:nvPr/>
        </p:nvSpPr>
        <p:spPr bwMode="auto">
          <a:xfrm>
            <a:off x="5818188" y="3841750"/>
            <a:ext cx="76200" cy="76200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ar-IQ">
              <a:latin typeface="Arial Narrow" pitchFamily="34" charset="0"/>
            </a:endParaRPr>
          </a:p>
        </p:txBody>
      </p:sp>
      <p:sp>
        <p:nvSpPr>
          <p:cNvPr id="108" name="Oval 106"/>
          <p:cNvSpPr>
            <a:spLocks noChangeArrowheads="1"/>
          </p:cNvSpPr>
          <p:nvPr/>
        </p:nvSpPr>
        <p:spPr bwMode="auto">
          <a:xfrm>
            <a:off x="5837238" y="3778250"/>
            <a:ext cx="76200" cy="76200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ar-IQ">
              <a:latin typeface="Arial Narrow" pitchFamily="34" charset="0"/>
            </a:endParaRPr>
          </a:p>
        </p:txBody>
      </p:sp>
      <p:sp>
        <p:nvSpPr>
          <p:cNvPr id="109" name="Oval 107"/>
          <p:cNvSpPr>
            <a:spLocks noChangeArrowheads="1"/>
          </p:cNvSpPr>
          <p:nvPr/>
        </p:nvSpPr>
        <p:spPr bwMode="auto">
          <a:xfrm>
            <a:off x="7261225" y="4386263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110" name="Oval 108"/>
          <p:cNvSpPr>
            <a:spLocks noChangeArrowheads="1"/>
          </p:cNvSpPr>
          <p:nvPr/>
        </p:nvSpPr>
        <p:spPr bwMode="auto">
          <a:xfrm>
            <a:off x="7467600" y="5300663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111" name="Oval 109"/>
          <p:cNvSpPr>
            <a:spLocks noChangeArrowheads="1"/>
          </p:cNvSpPr>
          <p:nvPr/>
        </p:nvSpPr>
        <p:spPr bwMode="auto">
          <a:xfrm>
            <a:off x="6851650" y="5910263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112" name="Oval 110"/>
          <p:cNvSpPr>
            <a:spLocks noChangeArrowheads="1"/>
          </p:cNvSpPr>
          <p:nvPr/>
        </p:nvSpPr>
        <p:spPr bwMode="auto">
          <a:xfrm>
            <a:off x="6848475" y="5834063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113" name="Oval 111"/>
          <p:cNvSpPr>
            <a:spLocks noChangeArrowheads="1"/>
          </p:cNvSpPr>
          <p:nvPr/>
        </p:nvSpPr>
        <p:spPr bwMode="auto">
          <a:xfrm>
            <a:off x="7508875" y="5224463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114" name="Oval 112"/>
          <p:cNvSpPr>
            <a:spLocks noChangeArrowheads="1"/>
          </p:cNvSpPr>
          <p:nvPr/>
        </p:nvSpPr>
        <p:spPr bwMode="auto">
          <a:xfrm>
            <a:off x="7272338" y="4306888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115" name="Oval 113"/>
          <p:cNvSpPr>
            <a:spLocks noChangeArrowheads="1"/>
          </p:cNvSpPr>
          <p:nvPr/>
        </p:nvSpPr>
        <p:spPr bwMode="auto">
          <a:xfrm>
            <a:off x="5845175" y="3690938"/>
            <a:ext cx="76200" cy="76200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ar-IQ">
              <a:latin typeface="Arial Narrow" pitchFamily="34" charset="0"/>
            </a:endParaRPr>
          </a:p>
        </p:txBody>
      </p:sp>
      <p:sp>
        <p:nvSpPr>
          <p:cNvPr id="116" name="Oval 114"/>
          <p:cNvSpPr>
            <a:spLocks noChangeArrowheads="1"/>
          </p:cNvSpPr>
          <p:nvPr/>
        </p:nvSpPr>
        <p:spPr bwMode="auto">
          <a:xfrm>
            <a:off x="6781800" y="5757863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117" name="Oval 115"/>
          <p:cNvSpPr>
            <a:spLocks noChangeArrowheads="1"/>
          </p:cNvSpPr>
          <p:nvPr/>
        </p:nvSpPr>
        <p:spPr bwMode="auto">
          <a:xfrm>
            <a:off x="7599363" y="513715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118" name="Oval 116"/>
          <p:cNvSpPr>
            <a:spLocks noChangeArrowheads="1"/>
          </p:cNvSpPr>
          <p:nvPr/>
        </p:nvSpPr>
        <p:spPr bwMode="auto">
          <a:xfrm>
            <a:off x="7313613" y="422275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119" name="Oval 117"/>
          <p:cNvSpPr>
            <a:spLocks noChangeArrowheads="1"/>
          </p:cNvSpPr>
          <p:nvPr/>
        </p:nvSpPr>
        <p:spPr bwMode="auto">
          <a:xfrm>
            <a:off x="5791200" y="3624263"/>
            <a:ext cx="76200" cy="76200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ar-IQ">
              <a:latin typeface="Arial Narrow" pitchFamily="34" charset="0"/>
            </a:endParaRPr>
          </a:p>
        </p:txBody>
      </p:sp>
      <p:grpSp>
        <p:nvGrpSpPr>
          <p:cNvPr id="120" name="Group 118"/>
          <p:cNvGrpSpPr>
            <a:grpSpLocks/>
          </p:cNvGrpSpPr>
          <p:nvPr/>
        </p:nvGrpSpPr>
        <p:grpSpPr bwMode="auto">
          <a:xfrm>
            <a:off x="4876800" y="1371600"/>
            <a:ext cx="533400" cy="5156200"/>
            <a:chOff x="3072" y="864"/>
            <a:chExt cx="336" cy="3248"/>
          </a:xfrm>
        </p:grpSpPr>
        <p:sp>
          <p:nvSpPr>
            <p:cNvPr id="121" name="Text Box 119"/>
            <p:cNvSpPr txBox="1">
              <a:spLocks noChangeArrowheads="1"/>
            </p:cNvSpPr>
            <p:nvPr/>
          </p:nvSpPr>
          <p:spPr bwMode="auto">
            <a:xfrm>
              <a:off x="3072" y="864"/>
              <a:ext cx="33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>
                  <a:latin typeface="Arial Narrow" pitchFamily="34" charset="0"/>
                </a:rPr>
                <a:t>7000</a:t>
              </a:r>
            </a:p>
          </p:txBody>
        </p:sp>
        <p:sp>
          <p:nvSpPr>
            <p:cNvPr id="122" name="Text Box 120"/>
            <p:cNvSpPr txBox="1">
              <a:spLocks noChangeArrowheads="1"/>
            </p:cNvSpPr>
            <p:nvPr/>
          </p:nvSpPr>
          <p:spPr bwMode="auto">
            <a:xfrm>
              <a:off x="3072" y="1061"/>
              <a:ext cx="33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>
                  <a:latin typeface="Arial Narrow" pitchFamily="34" charset="0"/>
                </a:rPr>
                <a:t>7001</a:t>
              </a:r>
            </a:p>
          </p:txBody>
        </p:sp>
        <p:sp>
          <p:nvSpPr>
            <p:cNvPr id="123" name="Text Box 121"/>
            <p:cNvSpPr txBox="1">
              <a:spLocks noChangeArrowheads="1"/>
            </p:cNvSpPr>
            <p:nvPr/>
          </p:nvSpPr>
          <p:spPr bwMode="auto">
            <a:xfrm>
              <a:off x="3072" y="1258"/>
              <a:ext cx="33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>
                  <a:latin typeface="Arial Narrow" pitchFamily="34" charset="0"/>
                </a:rPr>
                <a:t>7002</a:t>
              </a:r>
            </a:p>
          </p:txBody>
        </p:sp>
        <p:sp>
          <p:nvSpPr>
            <p:cNvPr id="124" name="Text Box 122"/>
            <p:cNvSpPr txBox="1">
              <a:spLocks noChangeArrowheads="1"/>
            </p:cNvSpPr>
            <p:nvPr/>
          </p:nvSpPr>
          <p:spPr bwMode="auto">
            <a:xfrm>
              <a:off x="3072" y="1455"/>
              <a:ext cx="33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>
                  <a:latin typeface="Arial Narrow" pitchFamily="34" charset="0"/>
                </a:rPr>
                <a:t>7003</a:t>
              </a:r>
            </a:p>
          </p:txBody>
        </p:sp>
        <p:sp>
          <p:nvSpPr>
            <p:cNvPr id="125" name="Text Box 123"/>
            <p:cNvSpPr txBox="1">
              <a:spLocks noChangeArrowheads="1"/>
            </p:cNvSpPr>
            <p:nvPr/>
          </p:nvSpPr>
          <p:spPr bwMode="auto">
            <a:xfrm>
              <a:off x="3072" y="1645"/>
              <a:ext cx="33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>
                  <a:latin typeface="Arial Narrow" pitchFamily="34" charset="0"/>
                </a:rPr>
                <a:t>7004</a:t>
              </a:r>
            </a:p>
          </p:txBody>
        </p:sp>
        <p:sp>
          <p:nvSpPr>
            <p:cNvPr id="126" name="Text Box 124"/>
            <p:cNvSpPr txBox="1">
              <a:spLocks noChangeArrowheads="1"/>
            </p:cNvSpPr>
            <p:nvPr/>
          </p:nvSpPr>
          <p:spPr bwMode="auto">
            <a:xfrm>
              <a:off x="3072" y="1835"/>
              <a:ext cx="33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>
                  <a:latin typeface="Arial Narrow" pitchFamily="34" charset="0"/>
                </a:rPr>
                <a:t>7005</a:t>
              </a:r>
            </a:p>
          </p:txBody>
        </p:sp>
        <p:sp>
          <p:nvSpPr>
            <p:cNvPr id="127" name="Text Box 125"/>
            <p:cNvSpPr txBox="1">
              <a:spLocks noChangeArrowheads="1"/>
            </p:cNvSpPr>
            <p:nvPr/>
          </p:nvSpPr>
          <p:spPr bwMode="auto">
            <a:xfrm>
              <a:off x="3072" y="2025"/>
              <a:ext cx="33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>
                  <a:latin typeface="Arial Narrow" pitchFamily="34" charset="0"/>
                </a:rPr>
                <a:t>7006</a:t>
              </a:r>
            </a:p>
          </p:txBody>
        </p:sp>
        <p:sp>
          <p:nvSpPr>
            <p:cNvPr id="128" name="Text Box 126"/>
            <p:cNvSpPr txBox="1">
              <a:spLocks noChangeArrowheads="1"/>
            </p:cNvSpPr>
            <p:nvPr/>
          </p:nvSpPr>
          <p:spPr bwMode="auto">
            <a:xfrm>
              <a:off x="3072" y="2215"/>
              <a:ext cx="33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>
                  <a:latin typeface="Arial Narrow" pitchFamily="34" charset="0"/>
                </a:rPr>
                <a:t>7007</a:t>
              </a:r>
            </a:p>
          </p:txBody>
        </p:sp>
        <p:sp>
          <p:nvSpPr>
            <p:cNvPr id="129" name="Text Box 127"/>
            <p:cNvSpPr txBox="1">
              <a:spLocks noChangeArrowheads="1"/>
            </p:cNvSpPr>
            <p:nvPr/>
          </p:nvSpPr>
          <p:spPr bwMode="auto">
            <a:xfrm>
              <a:off x="3072" y="2405"/>
              <a:ext cx="33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>
                  <a:latin typeface="Arial Narrow" pitchFamily="34" charset="0"/>
                </a:rPr>
                <a:t>7008</a:t>
              </a:r>
            </a:p>
          </p:txBody>
        </p:sp>
        <p:sp>
          <p:nvSpPr>
            <p:cNvPr id="130" name="Text Box 128"/>
            <p:cNvSpPr txBox="1">
              <a:spLocks noChangeArrowheads="1"/>
            </p:cNvSpPr>
            <p:nvPr/>
          </p:nvSpPr>
          <p:spPr bwMode="auto">
            <a:xfrm>
              <a:off x="3072" y="2595"/>
              <a:ext cx="33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>
                  <a:latin typeface="Arial Narrow" pitchFamily="34" charset="0"/>
                </a:rPr>
                <a:t>7009</a:t>
              </a:r>
            </a:p>
          </p:txBody>
        </p:sp>
        <p:sp>
          <p:nvSpPr>
            <p:cNvPr id="131" name="Text Box 129"/>
            <p:cNvSpPr txBox="1">
              <a:spLocks noChangeArrowheads="1"/>
            </p:cNvSpPr>
            <p:nvPr/>
          </p:nvSpPr>
          <p:spPr bwMode="auto">
            <a:xfrm>
              <a:off x="3072" y="2785"/>
              <a:ext cx="33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>
                  <a:latin typeface="Arial Narrow" pitchFamily="34" charset="0"/>
                </a:rPr>
                <a:t>7010</a:t>
              </a:r>
            </a:p>
          </p:txBody>
        </p:sp>
        <p:sp>
          <p:nvSpPr>
            <p:cNvPr id="132" name="Text Box 130"/>
            <p:cNvSpPr txBox="1">
              <a:spLocks noChangeArrowheads="1"/>
            </p:cNvSpPr>
            <p:nvPr/>
          </p:nvSpPr>
          <p:spPr bwMode="auto">
            <a:xfrm>
              <a:off x="3072" y="2975"/>
              <a:ext cx="33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>
                  <a:latin typeface="Arial Narrow" pitchFamily="34" charset="0"/>
                </a:rPr>
                <a:t>7011</a:t>
              </a:r>
            </a:p>
          </p:txBody>
        </p:sp>
        <p:sp>
          <p:nvSpPr>
            <p:cNvPr id="133" name="Text Box 131"/>
            <p:cNvSpPr txBox="1">
              <a:spLocks noChangeArrowheads="1"/>
            </p:cNvSpPr>
            <p:nvPr/>
          </p:nvSpPr>
          <p:spPr bwMode="auto">
            <a:xfrm>
              <a:off x="3072" y="3165"/>
              <a:ext cx="33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>
                  <a:latin typeface="Arial Narrow" pitchFamily="34" charset="0"/>
                </a:rPr>
                <a:t>7012</a:t>
              </a:r>
            </a:p>
          </p:txBody>
        </p:sp>
        <p:sp>
          <p:nvSpPr>
            <p:cNvPr id="134" name="Text Box 132"/>
            <p:cNvSpPr txBox="1">
              <a:spLocks noChangeArrowheads="1"/>
            </p:cNvSpPr>
            <p:nvPr/>
          </p:nvSpPr>
          <p:spPr bwMode="auto">
            <a:xfrm>
              <a:off x="3072" y="3369"/>
              <a:ext cx="33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>
                  <a:latin typeface="Arial Narrow" pitchFamily="34" charset="0"/>
                </a:rPr>
                <a:t>7013</a:t>
              </a:r>
            </a:p>
          </p:txBody>
        </p:sp>
        <p:sp>
          <p:nvSpPr>
            <p:cNvPr id="135" name="Text Box 133"/>
            <p:cNvSpPr txBox="1">
              <a:spLocks noChangeArrowheads="1"/>
            </p:cNvSpPr>
            <p:nvPr/>
          </p:nvSpPr>
          <p:spPr bwMode="auto">
            <a:xfrm>
              <a:off x="3072" y="3566"/>
              <a:ext cx="33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>
                  <a:latin typeface="Arial Narrow" pitchFamily="34" charset="0"/>
                </a:rPr>
                <a:t>7014</a:t>
              </a:r>
            </a:p>
          </p:txBody>
        </p:sp>
        <p:sp>
          <p:nvSpPr>
            <p:cNvPr id="136" name="Text Box 134"/>
            <p:cNvSpPr txBox="1">
              <a:spLocks noChangeArrowheads="1"/>
            </p:cNvSpPr>
            <p:nvPr/>
          </p:nvSpPr>
          <p:spPr bwMode="auto">
            <a:xfrm>
              <a:off x="3072" y="3756"/>
              <a:ext cx="33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>
                  <a:latin typeface="Arial Narrow" pitchFamily="34" charset="0"/>
                </a:rPr>
                <a:t>7015</a:t>
              </a:r>
            </a:p>
          </p:txBody>
        </p:sp>
        <p:sp>
          <p:nvSpPr>
            <p:cNvPr id="137" name="Text Box 135"/>
            <p:cNvSpPr txBox="1">
              <a:spLocks noChangeArrowheads="1"/>
            </p:cNvSpPr>
            <p:nvPr/>
          </p:nvSpPr>
          <p:spPr bwMode="auto">
            <a:xfrm>
              <a:off x="3072" y="3939"/>
              <a:ext cx="33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>
                  <a:latin typeface="Arial Narrow" pitchFamily="34" charset="0"/>
                </a:rPr>
                <a:t>7016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 Lecture 1</a:t>
            </a:r>
            <a:r>
              <a:rPr lang="en-US" dirty="0" smtClean="0">
                <a:solidFill>
                  <a:srgbClr val="FF0000"/>
                </a:solidFill>
              </a:rPr>
              <a:t>: </a:t>
            </a:r>
            <a:r>
              <a:rPr lang="en-US" b="1" u="sng" dirty="0" smtClean="0">
                <a:solidFill>
                  <a:srgbClr val="FF0000"/>
                </a:solidFill>
                <a:hlinkClick r:id="rId2"/>
              </a:rPr>
              <a:t>An Introduction</a:t>
            </a:r>
            <a:r>
              <a:rPr lang="en-US" dirty="0" smtClean="0"/>
              <a:t/>
            </a:r>
            <a:br>
              <a:rPr lang="en-US" dirty="0" smtClean="0"/>
            </a:b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en-US" dirty="0" smtClean="0"/>
              <a:t>Essential Definitions of subsurface Geology &amp; Well Logging.</a:t>
            </a:r>
            <a:r>
              <a:rPr lang="en-US" b="1" dirty="0" smtClean="0"/>
              <a:t> </a:t>
            </a:r>
            <a:endParaRPr lang="en-US" dirty="0" smtClean="0"/>
          </a:p>
          <a:p>
            <a:pPr lvl="0">
              <a:buFont typeface="Wingdings" pitchFamily="2" charset="2"/>
              <a:buChar char="Ø"/>
            </a:pPr>
            <a:r>
              <a:rPr lang="en-US" dirty="0" smtClean="0"/>
              <a:t>Well logs -definition.</a:t>
            </a:r>
          </a:p>
          <a:p>
            <a:pPr lvl="0">
              <a:buFont typeface="Wingdings" pitchFamily="2" charset="2"/>
              <a:buChar char="Ø"/>
            </a:pPr>
            <a:r>
              <a:rPr lang="en-US" dirty="0" smtClean="0"/>
              <a:t>Well log – classification.</a:t>
            </a:r>
            <a:r>
              <a:rPr lang="en-US" b="1" dirty="0" smtClean="0"/>
              <a:t> </a:t>
            </a:r>
            <a:endParaRPr lang="en-US" dirty="0" smtClean="0"/>
          </a:p>
          <a:p>
            <a:pPr lvl="0"/>
            <a:r>
              <a:rPr lang="en-US" dirty="0" smtClean="0"/>
              <a:t>borehole</a:t>
            </a:r>
            <a:r>
              <a:rPr lang="en-US" b="1" dirty="0" smtClean="0"/>
              <a:t> </a:t>
            </a:r>
            <a:r>
              <a:rPr lang="en-US" dirty="0" smtClean="0"/>
              <a:t>environment</a:t>
            </a:r>
          </a:p>
          <a:p>
            <a:pPr lvl="0">
              <a:buFont typeface="Wingdings" pitchFamily="2" charset="2"/>
              <a:buChar char="Ø"/>
            </a:pPr>
            <a:r>
              <a:rPr lang="en-US" dirty="0" smtClean="0"/>
              <a:t>Invasion.</a:t>
            </a:r>
          </a:p>
          <a:p>
            <a:pPr lvl="0">
              <a:buFont typeface="Wingdings" pitchFamily="2" charset="2"/>
              <a:buChar char="Ø"/>
            </a:pPr>
            <a:r>
              <a:rPr lang="en-US" dirty="0" smtClean="0"/>
              <a:t>Drilling mud.</a:t>
            </a:r>
          </a:p>
          <a:p>
            <a:pPr lvl="0">
              <a:buFont typeface="Wingdings" pitchFamily="2" charset="2"/>
              <a:buChar char="Ø"/>
            </a:pPr>
            <a:r>
              <a:rPr lang="en-US" dirty="0" smtClean="0"/>
              <a:t>some property of formation  surrounding the well which affect logging measurement   </a:t>
            </a:r>
          </a:p>
          <a:p>
            <a:endParaRPr lang="ar-IQ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04800" y="1219200"/>
            <a:ext cx="4267200" cy="5486400"/>
            <a:chOff x="144" y="576"/>
            <a:chExt cx="2736" cy="3456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144" y="2880"/>
              <a:ext cx="2736" cy="192"/>
            </a:xfrm>
            <a:prstGeom prst="rect">
              <a:avLst/>
            </a:prstGeom>
            <a:solidFill>
              <a:srgbClr val="99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ar-IQ"/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auto">
            <a:xfrm>
              <a:off x="144" y="3072"/>
              <a:ext cx="2736" cy="192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ar-IQ"/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144" y="3264"/>
              <a:ext cx="2736" cy="192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ar-IQ"/>
            </a:p>
          </p:txBody>
        </p:sp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>
              <a:off x="144" y="3456"/>
              <a:ext cx="2736" cy="192"/>
            </a:xfrm>
            <a:prstGeom prst="rect">
              <a:avLst/>
            </a:prstGeom>
            <a:solidFill>
              <a:srgbClr val="CCC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ar-IQ"/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auto">
            <a:xfrm>
              <a:off x="144" y="3648"/>
              <a:ext cx="2736" cy="192"/>
            </a:xfrm>
            <a:prstGeom prst="rect">
              <a:avLst/>
            </a:prstGeom>
            <a:solidFill>
              <a:srgbClr val="99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ar-IQ"/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auto">
            <a:xfrm>
              <a:off x="144" y="3840"/>
              <a:ext cx="2736" cy="192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ar-IQ"/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auto">
            <a:xfrm>
              <a:off x="144" y="1728"/>
              <a:ext cx="2736" cy="192"/>
            </a:xfrm>
            <a:prstGeom prst="rect">
              <a:avLst/>
            </a:prstGeom>
            <a:solidFill>
              <a:srgbClr val="99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ar-IQ"/>
            </a:p>
          </p:txBody>
        </p:sp>
        <p:sp>
          <p:nvSpPr>
            <p:cNvPr id="12" name="Rectangle 10"/>
            <p:cNvSpPr>
              <a:spLocks noChangeArrowheads="1"/>
            </p:cNvSpPr>
            <p:nvPr/>
          </p:nvSpPr>
          <p:spPr bwMode="auto">
            <a:xfrm>
              <a:off x="144" y="1920"/>
              <a:ext cx="2736" cy="192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ar-IQ"/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auto">
            <a:xfrm>
              <a:off x="144" y="2112"/>
              <a:ext cx="2736" cy="192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ar-IQ"/>
            </a:p>
          </p:txBody>
        </p:sp>
        <p:sp>
          <p:nvSpPr>
            <p:cNvPr id="14" name="Rectangle 12"/>
            <p:cNvSpPr>
              <a:spLocks noChangeArrowheads="1"/>
            </p:cNvSpPr>
            <p:nvPr/>
          </p:nvSpPr>
          <p:spPr bwMode="auto">
            <a:xfrm>
              <a:off x="144" y="2304"/>
              <a:ext cx="2736" cy="192"/>
            </a:xfrm>
            <a:prstGeom prst="rect">
              <a:avLst/>
            </a:prstGeom>
            <a:solidFill>
              <a:srgbClr val="CCC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ar-IQ"/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auto">
            <a:xfrm>
              <a:off x="144" y="2496"/>
              <a:ext cx="2736" cy="192"/>
            </a:xfrm>
            <a:prstGeom prst="rect">
              <a:avLst/>
            </a:prstGeom>
            <a:solidFill>
              <a:srgbClr val="99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ar-IQ"/>
            </a:p>
          </p:txBody>
        </p:sp>
        <p:sp>
          <p:nvSpPr>
            <p:cNvPr id="16" name="Rectangle 14"/>
            <p:cNvSpPr>
              <a:spLocks noChangeArrowheads="1"/>
            </p:cNvSpPr>
            <p:nvPr/>
          </p:nvSpPr>
          <p:spPr bwMode="auto">
            <a:xfrm>
              <a:off x="144" y="2688"/>
              <a:ext cx="2736" cy="192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ar-IQ"/>
            </a:p>
          </p:txBody>
        </p:sp>
        <p:sp>
          <p:nvSpPr>
            <p:cNvPr id="17" name="Rectangle 15"/>
            <p:cNvSpPr>
              <a:spLocks noChangeArrowheads="1"/>
            </p:cNvSpPr>
            <p:nvPr/>
          </p:nvSpPr>
          <p:spPr bwMode="auto">
            <a:xfrm>
              <a:off x="144" y="576"/>
              <a:ext cx="2736" cy="192"/>
            </a:xfrm>
            <a:prstGeom prst="rect">
              <a:avLst/>
            </a:prstGeom>
            <a:solidFill>
              <a:srgbClr val="99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ar-IQ"/>
            </a:p>
          </p:txBody>
        </p:sp>
        <p:sp>
          <p:nvSpPr>
            <p:cNvPr id="18" name="Rectangle 16"/>
            <p:cNvSpPr>
              <a:spLocks noChangeArrowheads="1"/>
            </p:cNvSpPr>
            <p:nvPr/>
          </p:nvSpPr>
          <p:spPr bwMode="auto">
            <a:xfrm>
              <a:off x="144" y="768"/>
              <a:ext cx="2736" cy="192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ar-IQ"/>
            </a:p>
          </p:txBody>
        </p:sp>
        <p:sp>
          <p:nvSpPr>
            <p:cNvPr id="19" name="Rectangle 17"/>
            <p:cNvSpPr>
              <a:spLocks noChangeArrowheads="1"/>
            </p:cNvSpPr>
            <p:nvPr/>
          </p:nvSpPr>
          <p:spPr bwMode="auto">
            <a:xfrm>
              <a:off x="144" y="960"/>
              <a:ext cx="2736" cy="192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ar-IQ"/>
            </a:p>
          </p:txBody>
        </p:sp>
        <p:sp>
          <p:nvSpPr>
            <p:cNvPr id="20" name="Rectangle 18"/>
            <p:cNvSpPr>
              <a:spLocks noChangeArrowheads="1"/>
            </p:cNvSpPr>
            <p:nvPr/>
          </p:nvSpPr>
          <p:spPr bwMode="auto">
            <a:xfrm>
              <a:off x="144" y="1152"/>
              <a:ext cx="2736" cy="192"/>
            </a:xfrm>
            <a:prstGeom prst="rect">
              <a:avLst/>
            </a:prstGeom>
            <a:solidFill>
              <a:srgbClr val="CCC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ar-IQ"/>
            </a:p>
          </p:txBody>
        </p:sp>
        <p:sp>
          <p:nvSpPr>
            <p:cNvPr id="21" name="Rectangle 19"/>
            <p:cNvSpPr>
              <a:spLocks noChangeArrowheads="1"/>
            </p:cNvSpPr>
            <p:nvPr/>
          </p:nvSpPr>
          <p:spPr bwMode="auto">
            <a:xfrm>
              <a:off x="144" y="1344"/>
              <a:ext cx="2736" cy="192"/>
            </a:xfrm>
            <a:prstGeom prst="rect">
              <a:avLst/>
            </a:prstGeom>
            <a:solidFill>
              <a:srgbClr val="99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ar-IQ"/>
            </a:p>
          </p:txBody>
        </p:sp>
        <p:sp>
          <p:nvSpPr>
            <p:cNvPr id="22" name="Rectangle 20"/>
            <p:cNvSpPr>
              <a:spLocks noChangeArrowheads="1"/>
            </p:cNvSpPr>
            <p:nvPr/>
          </p:nvSpPr>
          <p:spPr bwMode="auto">
            <a:xfrm>
              <a:off x="144" y="1536"/>
              <a:ext cx="2736" cy="192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ar-IQ"/>
            </a:p>
          </p:txBody>
        </p:sp>
      </p:grpSp>
      <p:sp>
        <p:nvSpPr>
          <p:cNvPr id="23" name="Rectangle 21"/>
          <p:cNvSpPr>
            <a:spLocks noChangeArrowheads="1"/>
          </p:cNvSpPr>
          <p:nvPr/>
        </p:nvSpPr>
        <p:spPr bwMode="auto">
          <a:xfrm>
            <a:off x="2286000" y="1219200"/>
            <a:ext cx="533400" cy="54864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24" name="Rectangle 22"/>
          <p:cNvSpPr>
            <a:spLocks noChangeArrowheads="1"/>
          </p:cNvSpPr>
          <p:nvPr/>
        </p:nvSpPr>
        <p:spPr bwMode="auto">
          <a:xfrm>
            <a:off x="5334000" y="1219200"/>
            <a:ext cx="2590800" cy="54864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25" name="Rectangle 23"/>
          <p:cNvSpPr>
            <a:spLocks noChangeArrowheads="1"/>
          </p:cNvSpPr>
          <p:nvPr/>
        </p:nvSpPr>
        <p:spPr bwMode="auto">
          <a:xfrm>
            <a:off x="5334000" y="6400800"/>
            <a:ext cx="685800" cy="3048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26" name="Rectangle 24"/>
          <p:cNvSpPr>
            <a:spLocks noChangeArrowheads="1"/>
          </p:cNvSpPr>
          <p:nvPr/>
        </p:nvSpPr>
        <p:spPr bwMode="auto">
          <a:xfrm>
            <a:off x="6553200" y="6400800"/>
            <a:ext cx="685800" cy="3048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27" name="Rectangle 25"/>
          <p:cNvSpPr>
            <a:spLocks noChangeArrowheads="1"/>
          </p:cNvSpPr>
          <p:nvPr/>
        </p:nvSpPr>
        <p:spPr bwMode="auto">
          <a:xfrm>
            <a:off x="7239000" y="6400800"/>
            <a:ext cx="685800" cy="3048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28" name="Rectangle 26"/>
          <p:cNvSpPr>
            <a:spLocks noChangeArrowheads="1"/>
          </p:cNvSpPr>
          <p:nvPr/>
        </p:nvSpPr>
        <p:spPr bwMode="auto">
          <a:xfrm>
            <a:off x="5334000" y="6096000"/>
            <a:ext cx="685800" cy="3048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29" name="Rectangle 27"/>
          <p:cNvSpPr>
            <a:spLocks noChangeArrowheads="1"/>
          </p:cNvSpPr>
          <p:nvPr/>
        </p:nvSpPr>
        <p:spPr bwMode="auto">
          <a:xfrm>
            <a:off x="6553200" y="6096000"/>
            <a:ext cx="685800" cy="3048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30" name="Rectangle 28"/>
          <p:cNvSpPr>
            <a:spLocks noChangeArrowheads="1"/>
          </p:cNvSpPr>
          <p:nvPr/>
        </p:nvSpPr>
        <p:spPr bwMode="auto">
          <a:xfrm>
            <a:off x="7239000" y="6096000"/>
            <a:ext cx="685800" cy="3048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31" name="Rectangle 29"/>
          <p:cNvSpPr>
            <a:spLocks noChangeArrowheads="1"/>
          </p:cNvSpPr>
          <p:nvPr/>
        </p:nvSpPr>
        <p:spPr bwMode="auto">
          <a:xfrm>
            <a:off x="5334000" y="5791200"/>
            <a:ext cx="685800" cy="3048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32" name="Rectangle 30"/>
          <p:cNvSpPr>
            <a:spLocks noChangeArrowheads="1"/>
          </p:cNvSpPr>
          <p:nvPr/>
        </p:nvSpPr>
        <p:spPr bwMode="auto">
          <a:xfrm>
            <a:off x="6553200" y="5791200"/>
            <a:ext cx="685800" cy="3048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33" name="Rectangle 31"/>
          <p:cNvSpPr>
            <a:spLocks noChangeArrowheads="1"/>
          </p:cNvSpPr>
          <p:nvPr/>
        </p:nvSpPr>
        <p:spPr bwMode="auto">
          <a:xfrm>
            <a:off x="7239000" y="5791200"/>
            <a:ext cx="685800" cy="3048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34" name="Rectangle 32"/>
          <p:cNvSpPr>
            <a:spLocks noChangeArrowheads="1"/>
          </p:cNvSpPr>
          <p:nvPr/>
        </p:nvSpPr>
        <p:spPr bwMode="auto">
          <a:xfrm>
            <a:off x="5334000" y="5486400"/>
            <a:ext cx="685800" cy="3048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35" name="Rectangle 33"/>
          <p:cNvSpPr>
            <a:spLocks noChangeArrowheads="1"/>
          </p:cNvSpPr>
          <p:nvPr/>
        </p:nvSpPr>
        <p:spPr bwMode="auto">
          <a:xfrm>
            <a:off x="6553200" y="5486400"/>
            <a:ext cx="685800" cy="3048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36" name="Rectangle 34"/>
          <p:cNvSpPr>
            <a:spLocks noChangeArrowheads="1"/>
          </p:cNvSpPr>
          <p:nvPr/>
        </p:nvSpPr>
        <p:spPr bwMode="auto">
          <a:xfrm>
            <a:off x="7239000" y="5486400"/>
            <a:ext cx="685800" cy="3048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37" name="Rectangle 35"/>
          <p:cNvSpPr>
            <a:spLocks noChangeArrowheads="1"/>
          </p:cNvSpPr>
          <p:nvPr/>
        </p:nvSpPr>
        <p:spPr bwMode="auto">
          <a:xfrm>
            <a:off x="5334000" y="5181600"/>
            <a:ext cx="685800" cy="3048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38" name="Rectangle 36"/>
          <p:cNvSpPr>
            <a:spLocks noChangeArrowheads="1"/>
          </p:cNvSpPr>
          <p:nvPr/>
        </p:nvSpPr>
        <p:spPr bwMode="auto">
          <a:xfrm>
            <a:off x="6553200" y="5181600"/>
            <a:ext cx="685800" cy="3048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39" name="Rectangle 37"/>
          <p:cNvSpPr>
            <a:spLocks noChangeArrowheads="1"/>
          </p:cNvSpPr>
          <p:nvPr/>
        </p:nvSpPr>
        <p:spPr bwMode="auto">
          <a:xfrm>
            <a:off x="7239000" y="5181600"/>
            <a:ext cx="685800" cy="3048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40" name="Rectangle 38"/>
          <p:cNvSpPr>
            <a:spLocks noChangeArrowheads="1"/>
          </p:cNvSpPr>
          <p:nvPr/>
        </p:nvSpPr>
        <p:spPr bwMode="auto">
          <a:xfrm>
            <a:off x="5334000" y="4876800"/>
            <a:ext cx="685800" cy="3048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41" name="Rectangle 39"/>
          <p:cNvSpPr>
            <a:spLocks noChangeArrowheads="1"/>
          </p:cNvSpPr>
          <p:nvPr/>
        </p:nvSpPr>
        <p:spPr bwMode="auto">
          <a:xfrm>
            <a:off x="6553200" y="4876800"/>
            <a:ext cx="685800" cy="3048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42" name="Rectangle 40"/>
          <p:cNvSpPr>
            <a:spLocks noChangeArrowheads="1"/>
          </p:cNvSpPr>
          <p:nvPr/>
        </p:nvSpPr>
        <p:spPr bwMode="auto">
          <a:xfrm>
            <a:off x="7239000" y="4876800"/>
            <a:ext cx="685800" cy="3048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43" name="Rectangle 41"/>
          <p:cNvSpPr>
            <a:spLocks noChangeArrowheads="1"/>
          </p:cNvSpPr>
          <p:nvPr/>
        </p:nvSpPr>
        <p:spPr bwMode="auto">
          <a:xfrm>
            <a:off x="5334000" y="4572000"/>
            <a:ext cx="685800" cy="3048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44" name="Rectangle 42"/>
          <p:cNvSpPr>
            <a:spLocks noChangeArrowheads="1"/>
          </p:cNvSpPr>
          <p:nvPr/>
        </p:nvSpPr>
        <p:spPr bwMode="auto">
          <a:xfrm>
            <a:off x="6553200" y="4572000"/>
            <a:ext cx="685800" cy="3048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45" name="Rectangle 43"/>
          <p:cNvSpPr>
            <a:spLocks noChangeArrowheads="1"/>
          </p:cNvSpPr>
          <p:nvPr/>
        </p:nvSpPr>
        <p:spPr bwMode="auto">
          <a:xfrm>
            <a:off x="7239000" y="4572000"/>
            <a:ext cx="685800" cy="3048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46" name="Rectangle 44"/>
          <p:cNvSpPr>
            <a:spLocks noChangeArrowheads="1"/>
          </p:cNvSpPr>
          <p:nvPr/>
        </p:nvSpPr>
        <p:spPr bwMode="auto">
          <a:xfrm>
            <a:off x="5334000" y="4267200"/>
            <a:ext cx="685800" cy="3048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47" name="Rectangle 45"/>
          <p:cNvSpPr>
            <a:spLocks noChangeArrowheads="1"/>
          </p:cNvSpPr>
          <p:nvPr/>
        </p:nvSpPr>
        <p:spPr bwMode="auto">
          <a:xfrm>
            <a:off x="6553200" y="4267200"/>
            <a:ext cx="685800" cy="3048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48" name="Rectangle 46"/>
          <p:cNvSpPr>
            <a:spLocks noChangeArrowheads="1"/>
          </p:cNvSpPr>
          <p:nvPr/>
        </p:nvSpPr>
        <p:spPr bwMode="auto">
          <a:xfrm>
            <a:off x="7239000" y="4267200"/>
            <a:ext cx="685800" cy="3048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49" name="Rectangle 47"/>
          <p:cNvSpPr>
            <a:spLocks noChangeArrowheads="1"/>
          </p:cNvSpPr>
          <p:nvPr/>
        </p:nvSpPr>
        <p:spPr bwMode="auto">
          <a:xfrm>
            <a:off x="5334000" y="3962400"/>
            <a:ext cx="685800" cy="3048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50" name="Rectangle 48"/>
          <p:cNvSpPr>
            <a:spLocks noChangeArrowheads="1"/>
          </p:cNvSpPr>
          <p:nvPr/>
        </p:nvSpPr>
        <p:spPr bwMode="auto">
          <a:xfrm>
            <a:off x="6553200" y="3962400"/>
            <a:ext cx="685800" cy="3048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51" name="Rectangle 49"/>
          <p:cNvSpPr>
            <a:spLocks noChangeArrowheads="1"/>
          </p:cNvSpPr>
          <p:nvPr/>
        </p:nvSpPr>
        <p:spPr bwMode="auto">
          <a:xfrm>
            <a:off x="7239000" y="3962400"/>
            <a:ext cx="685800" cy="3048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52" name="Rectangle 50"/>
          <p:cNvSpPr>
            <a:spLocks noChangeArrowheads="1"/>
          </p:cNvSpPr>
          <p:nvPr/>
        </p:nvSpPr>
        <p:spPr bwMode="auto">
          <a:xfrm>
            <a:off x="5334000" y="3657600"/>
            <a:ext cx="685800" cy="3048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53" name="Rectangle 51"/>
          <p:cNvSpPr>
            <a:spLocks noChangeArrowheads="1"/>
          </p:cNvSpPr>
          <p:nvPr/>
        </p:nvSpPr>
        <p:spPr bwMode="auto">
          <a:xfrm>
            <a:off x="6553200" y="3657600"/>
            <a:ext cx="685800" cy="3048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54" name="Rectangle 52"/>
          <p:cNvSpPr>
            <a:spLocks noChangeArrowheads="1"/>
          </p:cNvSpPr>
          <p:nvPr/>
        </p:nvSpPr>
        <p:spPr bwMode="auto">
          <a:xfrm>
            <a:off x="7239000" y="3657600"/>
            <a:ext cx="685800" cy="3048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55" name="Rectangle 53"/>
          <p:cNvSpPr>
            <a:spLocks noChangeArrowheads="1"/>
          </p:cNvSpPr>
          <p:nvPr/>
        </p:nvSpPr>
        <p:spPr bwMode="auto">
          <a:xfrm>
            <a:off x="5334000" y="3352800"/>
            <a:ext cx="685800" cy="3048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56" name="Rectangle 54"/>
          <p:cNvSpPr>
            <a:spLocks noChangeArrowheads="1"/>
          </p:cNvSpPr>
          <p:nvPr/>
        </p:nvSpPr>
        <p:spPr bwMode="auto">
          <a:xfrm>
            <a:off x="6553200" y="3352800"/>
            <a:ext cx="685800" cy="3048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57" name="Rectangle 55"/>
          <p:cNvSpPr>
            <a:spLocks noChangeArrowheads="1"/>
          </p:cNvSpPr>
          <p:nvPr/>
        </p:nvSpPr>
        <p:spPr bwMode="auto">
          <a:xfrm>
            <a:off x="7239000" y="3352800"/>
            <a:ext cx="685800" cy="3048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58" name="Rectangle 56"/>
          <p:cNvSpPr>
            <a:spLocks noChangeArrowheads="1"/>
          </p:cNvSpPr>
          <p:nvPr/>
        </p:nvSpPr>
        <p:spPr bwMode="auto">
          <a:xfrm>
            <a:off x="5334000" y="3048000"/>
            <a:ext cx="685800" cy="3048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59" name="Rectangle 57"/>
          <p:cNvSpPr>
            <a:spLocks noChangeArrowheads="1"/>
          </p:cNvSpPr>
          <p:nvPr/>
        </p:nvSpPr>
        <p:spPr bwMode="auto">
          <a:xfrm>
            <a:off x="6553200" y="3048000"/>
            <a:ext cx="685800" cy="3048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60" name="Rectangle 58"/>
          <p:cNvSpPr>
            <a:spLocks noChangeArrowheads="1"/>
          </p:cNvSpPr>
          <p:nvPr/>
        </p:nvSpPr>
        <p:spPr bwMode="auto">
          <a:xfrm>
            <a:off x="7239000" y="3048000"/>
            <a:ext cx="685800" cy="3048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61" name="Rectangle 59"/>
          <p:cNvSpPr>
            <a:spLocks noChangeArrowheads="1"/>
          </p:cNvSpPr>
          <p:nvPr/>
        </p:nvSpPr>
        <p:spPr bwMode="auto">
          <a:xfrm>
            <a:off x="5334000" y="2743200"/>
            <a:ext cx="685800" cy="3048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62" name="Rectangle 60"/>
          <p:cNvSpPr>
            <a:spLocks noChangeArrowheads="1"/>
          </p:cNvSpPr>
          <p:nvPr/>
        </p:nvSpPr>
        <p:spPr bwMode="auto">
          <a:xfrm>
            <a:off x="6553200" y="2743200"/>
            <a:ext cx="685800" cy="3048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63" name="Rectangle 61"/>
          <p:cNvSpPr>
            <a:spLocks noChangeArrowheads="1"/>
          </p:cNvSpPr>
          <p:nvPr/>
        </p:nvSpPr>
        <p:spPr bwMode="auto">
          <a:xfrm>
            <a:off x="7239000" y="2743200"/>
            <a:ext cx="685800" cy="3048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64" name="Rectangle 62"/>
          <p:cNvSpPr>
            <a:spLocks noChangeArrowheads="1"/>
          </p:cNvSpPr>
          <p:nvPr/>
        </p:nvSpPr>
        <p:spPr bwMode="auto">
          <a:xfrm>
            <a:off x="5334000" y="2438400"/>
            <a:ext cx="685800" cy="3048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65" name="Rectangle 63"/>
          <p:cNvSpPr>
            <a:spLocks noChangeArrowheads="1"/>
          </p:cNvSpPr>
          <p:nvPr/>
        </p:nvSpPr>
        <p:spPr bwMode="auto">
          <a:xfrm>
            <a:off x="6553200" y="2438400"/>
            <a:ext cx="685800" cy="3048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66" name="Rectangle 64"/>
          <p:cNvSpPr>
            <a:spLocks noChangeArrowheads="1"/>
          </p:cNvSpPr>
          <p:nvPr/>
        </p:nvSpPr>
        <p:spPr bwMode="auto">
          <a:xfrm>
            <a:off x="7239000" y="2438400"/>
            <a:ext cx="685800" cy="3048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67" name="Rectangle 65"/>
          <p:cNvSpPr>
            <a:spLocks noChangeArrowheads="1"/>
          </p:cNvSpPr>
          <p:nvPr/>
        </p:nvSpPr>
        <p:spPr bwMode="auto">
          <a:xfrm>
            <a:off x="5334000" y="2133600"/>
            <a:ext cx="685800" cy="3048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68" name="Rectangle 66"/>
          <p:cNvSpPr>
            <a:spLocks noChangeArrowheads="1"/>
          </p:cNvSpPr>
          <p:nvPr/>
        </p:nvSpPr>
        <p:spPr bwMode="auto">
          <a:xfrm>
            <a:off x="6553200" y="2133600"/>
            <a:ext cx="685800" cy="3048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69" name="Rectangle 67"/>
          <p:cNvSpPr>
            <a:spLocks noChangeArrowheads="1"/>
          </p:cNvSpPr>
          <p:nvPr/>
        </p:nvSpPr>
        <p:spPr bwMode="auto">
          <a:xfrm>
            <a:off x="7239000" y="2133600"/>
            <a:ext cx="685800" cy="3048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70" name="Rectangle 68"/>
          <p:cNvSpPr>
            <a:spLocks noChangeArrowheads="1"/>
          </p:cNvSpPr>
          <p:nvPr/>
        </p:nvSpPr>
        <p:spPr bwMode="auto">
          <a:xfrm>
            <a:off x="5334000" y="1828800"/>
            <a:ext cx="685800" cy="3048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71" name="Rectangle 69"/>
          <p:cNvSpPr>
            <a:spLocks noChangeArrowheads="1"/>
          </p:cNvSpPr>
          <p:nvPr/>
        </p:nvSpPr>
        <p:spPr bwMode="auto">
          <a:xfrm>
            <a:off x="6553200" y="1828800"/>
            <a:ext cx="685800" cy="3048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72" name="Rectangle 70"/>
          <p:cNvSpPr>
            <a:spLocks noChangeArrowheads="1"/>
          </p:cNvSpPr>
          <p:nvPr/>
        </p:nvSpPr>
        <p:spPr bwMode="auto">
          <a:xfrm>
            <a:off x="7239000" y="1828800"/>
            <a:ext cx="685800" cy="3048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73" name="Rectangle 71"/>
          <p:cNvSpPr>
            <a:spLocks noChangeArrowheads="1"/>
          </p:cNvSpPr>
          <p:nvPr/>
        </p:nvSpPr>
        <p:spPr bwMode="auto">
          <a:xfrm>
            <a:off x="5334000" y="1524000"/>
            <a:ext cx="685800" cy="3048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74" name="Rectangle 72"/>
          <p:cNvSpPr>
            <a:spLocks noChangeArrowheads="1"/>
          </p:cNvSpPr>
          <p:nvPr/>
        </p:nvSpPr>
        <p:spPr bwMode="auto">
          <a:xfrm>
            <a:off x="6553200" y="1524000"/>
            <a:ext cx="685800" cy="3048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75" name="Rectangle 73"/>
          <p:cNvSpPr>
            <a:spLocks noChangeArrowheads="1"/>
          </p:cNvSpPr>
          <p:nvPr/>
        </p:nvSpPr>
        <p:spPr bwMode="auto">
          <a:xfrm>
            <a:off x="7239000" y="1524000"/>
            <a:ext cx="685800" cy="3048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76" name="Rectangle 74"/>
          <p:cNvSpPr>
            <a:spLocks noChangeArrowheads="1"/>
          </p:cNvSpPr>
          <p:nvPr/>
        </p:nvSpPr>
        <p:spPr bwMode="auto">
          <a:xfrm>
            <a:off x="5334000" y="1219200"/>
            <a:ext cx="685800" cy="3048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77" name="Rectangle 75"/>
          <p:cNvSpPr>
            <a:spLocks noChangeArrowheads="1"/>
          </p:cNvSpPr>
          <p:nvPr/>
        </p:nvSpPr>
        <p:spPr bwMode="auto">
          <a:xfrm>
            <a:off x="6553200" y="1219200"/>
            <a:ext cx="685800" cy="3048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78" name="Rectangle 76"/>
          <p:cNvSpPr>
            <a:spLocks noChangeArrowheads="1"/>
          </p:cNvSpPr>
          <p:nvPr/>
        </p:nvSpPr>
        <p:spPr bwMode="auto">
          <a:xfrm>
            <a:off x="7239000" y="1219200"/>
            <a:ext cx="685800" cy="3048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79" name="Oval 77"/>
          <p:cNvSpPr>
            <a:spLocks noChangeArrowheads="1"/>
          </p:cNvSpPr>
          <p:nvPr/>
        </p:nvSpPr>
        <p:spPr bwMode="auto">
          <a:xfrm>
            <a:off x="6705600" y="62103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grpSp>
        <p:nvGrpSpPr>
          <p:cNvPr id="80" name="Group 78"/>
          <p:cNvGrpSpPr>
            <a:grpSpLocks/>
          </p:cNvGrpSpPr>
          <p:nvPr/>
        </p:nvGrpSpPr>
        <p:grpSpPr bwMode="auto">
          <a:xfrm>
            <a:off x="1524000" y="914400"/>
            <a:ext cx="2286000" cy="2895600"/>
            <a:chOff x="960" y="576"/>
            <a:chExt cx="1440" cy="1824"/>
          </a:xfrm>
        </p:grpSpPr>
        <p:grpSp>
          <p:nvGrpSpPr>
            <p:cNvPr id="81" name="Group 79"/>
            <p:cNvGrpSpPr>
              <a:grpSpLocks/>
            </p:cNvGrpSpPr>
            <p:nvPr/>
          </p:nvGrpSpPr>
          <p:grpSpPr bwMode="auto">
            <a:xfrm>
              <a:off x="1632" y="576"/>
              <a:ext cx="96" cy="1824"/>
              <a:chOff x="3936" y="1104"/>
              <a:chExt cx="144" cy="2688"/>
            </a:xfrm>
          </p:grpSpPr>
          <p:sp>
            <p:nvSpPr>
              <p:cNvPr id="86" name="Rectangle 80"/>
              <p:cNvSpPr>
                <a:spLocks noChangeArrowheads="1"/>
              </p:cNvSpPr>
              <p:nvPr/>
            </p:nvSpPr>
            <p:spPr bwMode="auto">
              <a:xfrm>
                <a:off x="3936" y="1104"/>
                <a:ext cx="144" cy="67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folHlink">
                      <a:gamma/>
                      <a:shade val="46275"/>
                      <a:invGamma/>
                    </a:schemeClr>
                  </a:gs>
                </a:gsLst>
                <a:lin ang="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ar-IQ"/>
              </a:p>
            </p:txBody>
          </p:sp>
          <p:sp>
            <p:nvSpPr>
              <p:cNvPr id="87" name="Rectangle 81"/>
              <p:cNvSpPr>
                <a:spLocks noChangeArrowheads="1"/>
              </p:cNvSpPr>
              <p:nvPr/>
            </p:nvSpPr>
            <p:spPr bwMode="auto">
              <a:xfrm>
                <a:off x="3936" y="1776"/>
                <a:ext cx="144" cy="67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folHlink">
                      <a:gamma/>
                      <a:shade val="46275"/>
                      <a:invGamma/>
                    </a:schemeClr>
                  </a:gs>
                </a:gsLst>
                <a:lin ang="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ar-IQ"/>
              </a:p>
            </p:txBody>
          </p:sp>
          <p:sp>
            <p:nvSpPr>
              <p:cNvPr id="88" name="Rectangle 82"/>
              <p:cNvSpPr>
                <a:spLocks noChangeArrowheads="1"/>
              </p:cNvSpPr>
              <p:nvPr/>
            </p:nvSpPr>
            <p:spPr bwMode="auto">
              <a:xfrm>
                <a:off x="3936" y="2448"/>
                <a:ext cx="144" cy="67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folHlink">
                      <a:gamma/>
                      <a:shade val="46275"/>
                      <a:invGamma/>
                    </a:schemeClr>
                  </a:gs>
                </a:gsLst>
                <a:lin ang="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ar-IQ"/>
              </a:p>
            </p:txBody>
          </p:sp>
          <p:sp>
            <p:nvSpPr>
              <p:cNvPr id="89" name="Rectangle 83"/>
              <p:cNvSpPr>
                <a:spLocks noChangeArrowheads="1"/>
              </p:cNvSpPr>
              <p:nvPr/>
            </p:nvSpPr>
            <p:spPr bwMode="auto">
              <a:xfrm>
                <a:off x="3936" y="3120"/>
                <a:ext cx="144" cy="67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folHlink">
                      <a:gamma/>
                      <a:shade val="46275"/>
                      <a:invGamma/>
                    </a:schemeClr>
                  </a:gs>
                </a:gsLst>
                <a:lin ang="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ar-IQ"/>
              </a:p>
            </p:txBody>
          </p:sp>
        </p:grpSp>
        <p:sp>
          <p:nvSpPr>
            <p:cNvPr id="82" name="Oval 84"/>
            <p:cNvSpPr>
              <a:spLocks noChangeArrowheads="1"/>
            </p:cNvSpPr>
            <p:nvPr/>
          </p:nvSpPr>
          <p:spPr bwMode="auto">
            <a:xfrm>
              <a:off x="1680" y="1728"/>
              <a:ext cx="240" cy="192"/>
            </a:xfrm>
            <a:prstGeom prst="ellipse">
              <a:avLst/>
            </a:prstGeom>
            <a:solidFill>
              <a:srgbClr val="FF0000">
                <a:alpha val="50000"/>
              </a:srgbClr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IQ"/>
            </a:p>
          </p:txBody>
        </p:sp>
        <p:sp>
          <p:nvSpPr>
            <p:cNvPr id="83" name="Oval 85"/>
            <p:cNvSpPr>
              <a:spLocks noChangeArrowheads="1"/>
            </p:cNvSpPr>
            <p:nvPr/>
          </p:nvSpPr>
          <p:spPr bwMode="auto">
            <a:xfrm>
              <a:off x="1296" y="1056"/>
              <a:ext cx="768" cy="384"/>
            </a:xfrm>
            <a:prstGeom prst="ellipse">
              <a:avLst/>
            </a:prstGeom>
            <a:solidFill>
              <a:srgbClr val="FF0000">
                <a:alpha val="50000"/>
              </a:srgbClr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IQ"/>
            </a:p>
          </p:txBody>
        </p:sp>
        <p:sp>
          <p:nvSpPr>
            <p:cNvPr id="84" name="Oval 86"/>
            <p:cNvSpPr>
              <a:spLocks noChangeArrowheads="1"/>
            </p:cNvSpPr>
            <p:nvPr/>
          </p:nvSpPr>
          <p:spPr bwMode="auto">
            <a:xfrm>
              <a:off x="960" y="2160"/>
              <a:ext cx="1440" cy="96"/>
            </a:xfrm>
            <a:prstGeom prst="ellipse">
              <a:avLst/>
            </a:prstGeom>
            <a:solidFill>
              <a:srgbClr val="FF0000">
                <a:alpha val="50000"/>
              </a:srgbClr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IQ"/>
            </a:p>
          </p:txBody>
        </p:sp>
        <p:sp>
          <p:nvSpPr>
            <p:cNvPr id="85" name="Oval 87"/>
            <p:cNvSpPr>
              <a:spLocks noChangeArrowheads="1"/>
            </p:cNvSpPr>
            <p:nvPr/>
          </p:nvSpPr>
          <p:spPr bwMode="auto">
            <a:xfrm>
              <a:off x="1488" y="768"/>
              <a:ext cx="384" cy="192"/>
            </a:xfrm>
            <a:prstGeom prst="ellipse">
              <a:avLst/>
            </a:prstGeom>
            <a:solidFill>
              <a:srgbClr val="FF0000">
                <a:alpha val="50000"/>
              </a:srgbClr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IQ"/>
            </a:p>
          </p:txBody>
        </p:sp>
      </p:grpSp>
      <p:sp>
        <p:nvSpPr>
          <p:cNvPr id="90" name="Oval 88"/>
          <p:cNvSpPr>
            <a:spLocks noChangeArrowheads="1"/>
          </p:cNvSpPr>
          <p:nvPr/>
        </p:nvSpPr>
        <p:spPr bwMode="auto">
          <a:xfrm>
            <a:off x="7696200" y="5605463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91" name="Oval 89"/>
          <p:cNvSpPr>
            <a:spLocks noChangeArrowheads="1"/>
          </p:cNvSpPr>
          <p:nvPr/>
        </p:nvSpPr>
        <p:spPr bwMode="auto">
          <a:xfrm>
            <a:off x="7315200" y="46863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92" name="Oval 90"/>
          <p:cNvSpPr>
            <a:spLocks noChangeArrowheads="1"/>
          </p:cNvSpPr>
          <p:nvPr/>
        </p:nvSpPr>
        <p:spPr bwMode="auto">
          <a:xfrm>
            <a:off x="5638800" y="4076700"/>
            <a:ext cx="76200" cy="76200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ar-IQ">
              <a:latin typeface="Arial Narrow" pitchFamily="34" charset="0"/>
            </a:endParaRPr>
          </a:p>
        </p:txBody>
      </p:sp>
      <p:sp>
        <p:nvSpPr>
          <p:cNvPr id="93" name="Rectangle 91"/>
          <p:cNvSpPr>
            <a:spLocks noChangeArrowheads="1"/>
          </p:cNvSpPr>
          <p:nvPr/>
        </p:nvSpPr>
        <p:spPr bwMode="auto">
          <a:xfrm>
            <a:off x="1752600" y="0"/>
            <a:ext cx="1371600" cy="1219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94" name="Rectangle 9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8001000" cy="1066800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What does logging mean?</a:t>
            </a:r>
          </a:p>
        </p:txBody>
      </p:sp>
      <p:sp>
        <p:nvSpPr>
          <p:cNvPr id="95" name="Oval 93"/>
          <p:cNvSpPr>
            <a:spLocks noChangeArrowheads="1"/>
          </p:cNvSpPr>
          <p:nvPr/>
        </p:nvSpPr>
        <p:spPr bwMode="auto">
          <a:xfrm>
            <a:off x="6705600" y="614045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96" name="Oval 94"/>
          <p:cNvSpPr>
            <a:spLocks noChangeArrowheads="1"/>
          </p:cNvSpPr>
          <p:nvPr/>
        </p:nvSpPr>
        <p:spPr bwMode="auto">
          <a:xfrm>
            <a:off x="7664450" y="551815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97" name="Oval 95"/>
          <p:cNvSpPr>
            <a:spLocks noChangeArrowheads="1"/>
          </p:cNvSpPr>
          <p:nvPr/>
        </p:nvSpPr>
        <p:spPr bwMode="auto">
          <a:xfrm>
            <a:off x="7294563" y="460375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98" name="Oval 96"/>
          <p:cNvSpPr>
            <a:spLocks noChangeArrowheads="1"/>
          </p:cNvSpPr>
          <p:nvPr/>
        </p:nvSpPr>
        <p:spPr bwMode="auto">
          <a:xfrm>
            <a:off x="5702300" y="3994150"/>
            <a:ext cx="76200" cy="76200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ar-IQ">
              <a:latin typeface="Arial Narrow" pitchFamily="34" charset="0"/>
            </a:endParaRPr>
          </a:p>
        </p:txBody>
      </p:sp>
      <p:sp>
        <p:nvSpPr>
          <p:cNvPr id="99" name="Oval 97"/>
          <p:cNvSpPr>
            <a:spLocks noChangeArrowheads="1"/>
          </p:cNvSpPr>
          <p:nvPr/>
        </p:nvSpPr>
        <p:spPr bwMode="auto">
          <a:xfrm>
            <a:off x="6769100" y="605155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100" name="Oval 98"/>
          <p:cNvSpPr>
            <a:spLocks noChangeArrowheads="1"/>
          </p:cNvSpPr>
          <p:nvPr/>
        </p:nvSpPr>
        <p:spPr bwMode="auto">
          <a:xfrm>
            <a:off x="7588250" y="545465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101" name="Oval 99"/>
          <p:cNvSpPr>
            <a:spLocks noChangeArrowheads="1"/>
          </p:cNvSpPr>
          <p:nvPr/>
        </p:nvSpPr>
        <p:spPr bwMode="auto">
          <a:xfrm>
            <a:off x="7269163" y="4538663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102" name="Oval 100"/>
          <p:cNvSpPr>
            <a:spLocks noChangeArrowheads="1"/>
          </p:cNvSpPr>
          <p:nvPr/>
        </p:nvSpPr>
        <p:spPr bwMode="auto">
          <a:xfrm>
            <a:off x="5765800" y="3929063"/>
            <a:ext cx="76200" cy="76200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ar-IQ">
              <a:latin typeface="Arial Narrow" pitchFamily="34" charset="0"/>
            </a:endParaRPr>
          </a:p>
        </p:txBody>
      </p:sp>
      <p:sp>
        <p:nvSpPr>
          <p:cNvPr id="103" name="Oval 101"/>
          <p:cNvSpPr>
            <a:spLocks noChangeArrowheads="1"/>
          </p:cNvSpPr>
          <p:nvPr/>
        </p:nvSpPr>
        <p:spPr bwMode="auto">
          <a:xfrm>
            <a:off x="6854825" y="598805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104" name="Oval 102"/>
          <p:cNvSpPr>
            <a:spLocks noChangeArrowheads="1"/>
          </p:cNvSpPr>
          <p:nvPr/>
        </p:nvSpPr>
        <p:spPr bwMode="auto">
          <a:xfrm>
            <a:off x="7507288" y="5376863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105" name="Oval 103"/>
          <p:cNvSpPr>
            <a:spLocks noChangeArrowheads="1"/>
          </p:cNvSpPr>
          <p:nvPr/>
        </p:nvSpPr>
        <p:spPr bwMode="auto">
          <a:xfrm>
            <a:off x="7265988" y="446405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106" name="Oval 104"/>
          <p:cNvSpPr>
            <a:spLocks noChangeArrowheads="1"/>
          </p:cNvSpPr>
          <p:nvPr/>
        </p:nvSpPr>
        <p:spPr bwMode="auto">
          <a:xfrm>
            <a:off x="5818188" y="3841750"/>
            <a:ext cx="76200" cy="76200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ar-IQ">
              <a:latin typeface="Arial Narrow" pitchFamily="34" charset="0"/>
            </a:endParaRPr>
          </a:p>
        </p:txBody>
      </p:sp>
      <p:sp>
        <p:nvSpPr>
          <p:cNvPr id="107" name="Oval 105"/>
          <p:cNvSpPr>
            <a:spLocks noChangeArrowheads="1"/>
          </p:cNvSpPr>
          <p:nvPr/>
        </p:nvSpPr>
        <p:spPr bwMode="auto">
          <a:xfrm>
            <a:off x="5837238" y="3778250"/>
            <a:ext cx="76200" cy="76200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ar-IQ">
              <a:latin typeface="Arial Narrow" pitchFamily="34" charset="0"/>
            </a:endParaRPr>
          </a:p>
        </p:txBody>
      </p:sp>
      <p:sp>
        <p:nvSpPr>
          <p:cNvPr id="108" name="Oval 106"/>
          <p:cNvSpPr>
            <a:spLocks noChangeArrowheads="1"/>
          </p:cNvSpPr>
          <p:nvPr/>
        </p:nvSpPr>
        <p:spPr bwMode="auto">
          <a:xfrm>
            <a:off x="7261225" y="4386263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109" name="Oval 107"/>
          <p:cNvSpPr>
            <a:spLocks noChangeArrowheads="1"/>
          </p:cNvSpPr>
          <p:nvPr/>
        </p:nvSpPr>
        <p:spPr bwMode="auto">
          <a:xfrm>
            <a:off x="7467600" y="5300663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110" name="Oval 108"/>
          <p:cNvSpPr>
            <a:spLocks noChangeArrowheads="1"/>
          </p:cNvSpPr>
          <p:nvPr/>
        </p:nvSpPr>
        <p:spPr bwMode="auto">
          <a:xfrm>
            <a:off x="6851650" y="5910263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111" name="Oval 109"/>
          <p:cNvSpPr>
            <a:spLocks noChangeArrowheads="1"/>
          </p:cNvSpPr>
          <p:nvPr/>
        </p:nvSpPr>
        <p:spPr bwMode="auto">
          <a:xfrm>
            <a:off x="6848475" y="5834063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112" name="Oval 110"/>
          <p:cNvSpPr>
            <a:spLocks noChangeArrowheads="1"/>
          </p:cNvSpPr>
          <p:nvPr/>
        </p:nvSpPr>
        <p:spPr bwMode="auto">
          <a:xfrm>
            <a:off x="7508875" y="5224463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113" name="Oval 111"/>
          <p:cNvSpPr>
            <a:spLocks noChangeArrowheads="1"/>
          </p:cNvSpPr>
          <p:nvPr/>
        </p:nvSpPr>
        <p:spPr bwMode="auto">
          <a:xfrm>
            <a:off x="7272338" y="4306888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114" name="Oval 112"/>
          <p:cNvSpPr>
            <a:spLocks noChangeArrowheads="1"/>
          </p:cNvSpPr>
          <p:nvPr/>
        </p:nvSpPr>
        <p:spPr bwMode="auto">
          <a:xfrm>
            <a:off x="5845175" y="3690938"/>
            <a:ext cx="76200" cy="76200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ar-IQ">
              <a:latin typeface="Arial Narrow" pitchFamily="34" charset="0"/>
            </a:endParaRPr>
          </a:p>
        </p:txBody>
      </p:sp>
      <p:sp>
        <p:nvSpPr>
          <p:cNvPr id="115" name="Oval 113"/>
          <p:cNvSpPr>
            <a:spLocks noChangeArrowheads="1"/>
          </p:cNvSpPr>
          <p:nvPr/>
        </p:nvSpPr>
        <p:spPr bwMode="auto">
          <a:xfrm>
            <a:off x="6781800" y="5757863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116" name="Oval 114"/>
          <p:cNvSpPr>
            <a:spLocks noChangeArrowheads="1"/>
          </p:cNvSpPr>
          <p:nvPr/>
        </p:nvSpPr>
        <p:spPr bwMode="auto">
          <a:xfrm>
            <a:off x="7599363" y="513715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117" name="Oval 115"/>
          <p:cNvSpPr>
            <a:spLocks noChangeArrowheads="1"/>
          </p:cNvSpPr>
          <p:nvPr/>
        </p:nvSpPr>
        <p:spPr bwMode="auto">
          <a:xfrm>
            <a:off x="7313613" y="422275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118" name="Oval 116"/>
          <p:cNvSpPr>
            <a:spLocks noChangeArrowheads="1"/>
          </p:cNvSpPr>
          <p:nvPr/>
        </p:nvSpPr>
        <p:spPr bwMode="auto">
          <a:xfrm>
            <a:off x="5791200" y="3624263"/>
            <a:ext cx="76200" cy="76200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ar-IQ">
              <a:latin typeface="Arial Narrow" pitchFamily="34" charset="0"/>
            </a:endParaRPr>
          </a:p>
        </p:txBody>
      </p:sp>
      <p:sp>
        <p:nvSpPr>
          <p:cNvPr id="119" name="Freeform 117"/>
          <p:cNvSpPr>
            <a:spLocks/>
          </p:cNvSpPr>
          <p:nvPr/>
        </p:nvSpPr>
        <p:spPr bwMode="auto">
          <a:xfrm>
            <a:off x="5537200" y="1358900"/>
            <a:ext cx="447675" cy="2786063"/>
          </a:xfrm>
          <a:custGeom>
            <a:avLst/>
            <a:gdLst/>
            <a:ahLst/>
            <a:cxnLst>
              <a:cxn ang="0">
                <a:pos x="80" y="1755"/>
              </a:cxn>
              <a:cxn ang="0">
                <a:pos x="148" y="1665"/>
              </a:cxn>
              <a:cxn ang="0">
                <a:pos x="215" y="1583"/>
              </a:cxn>
              <a:cxn ang="0">
                <a:pos x="200" y="1500"/>
              </a:cxn>
              <a:cxn ang="0">
                <a:pos x="162" y="1441"/>
              </a:cxn>
              <a:cxn ang="0">
                <a:pos x="96" y="1380"/>
              </a:cxn>
              <a:cxn ang="0">
                <a:pos x="260" y="1224"/>
              </a:cxn>
              <a:cxn ang="0">
                <a:pos x="282" y="1156"/>
              </a:cxn>
              <a:cxn ang="0">
                <a:pos x="222" y="1029"/>
              </a:cxn>
              <a:cxn ang="0">
                <a:pos x="185" y="969"/>
              </a:cxn>
              <a:cxn ang="0">
                <a:pos x="230" y="865"/>
              </a:cxn>
              <a:cxn ang="0">
                <a:pos x="260" y="797"/>
              </a:cxn>
              <a:cxn ang="0">
                <a:pos x="207" y="670"/>
              </a:cxn>
              <a:cxn ang="0">
                <a:pos x="132" y="580"/>
              </a:cxn>
              <a:cxn ang="0">
                <a:pos x="230" y="453"/>
              </a:cxn>
              <a:cxn ang="0">
                <a:pos x="170" y="318"/>
              </a:cxn>
              <a:cxn ang="0">
                <a:pos x="100" y="276"/>
              </a:cxn>
              <a:cxn ang="0">
                <a:pos x="36" y="232"/>
              </a:cxn>
              <a:cxn ang="0">
                <a:pos x="60" y="140"/>
              </a:cxn>
              <a:cxn ang="0">
                <a:pos x="184" y="80"/>
              </a:cxn>
              <a:cxn ang="0">
                <a:pos x="252" y="0"/>
              </a:cxn>
            </a:cxnLst>
            <a:rect l="0" t="0" r="r" b="b"/>
            <a:pathLst>
              <a:path w="282" h="1755">
                <a:moveTo>
                  <a:pt x="80" y="1755"/>
                </a:moveTo>
                <a:cubicBezTo>
                  <a:pt x="102" y="1722"/>
                  <a:pt x="126" y="1697"/>
                  <a:pt x="148" y="1665"/>
                </a:cubicBezTo>
                <a:cubicBezTo>
                  <a:pt x="160" y="1624"/>
                  <a:pt x="185" y="1611"/>
                  <a:pt x="215" y="1583"/>
                </a:cubicBezTo>
                <a:cubicBezTo>
                  <a:pt x="228" y="1540"/>
                  <a:pt x="244" y="1530"/>
                  <a:pt x="200" y="1500"/>
                </a:cubicBezTo>
                <a:cubicBezTo>
                  <a:pt x="190" y="1464"/>
                  <a:pt x="199" y="1452"/>
                  <a:pt x="162" y="1441"/>
                </a:cubicBezTo>
                <a:cubicBezTo>
                  <a:pt x="111" y="1406"/>
                  <a:pt x="120" y="1420"/>
                  <a:pt x="96" y="1380"/>
                </a:cubicBezTo>
                <a:cubicBezTo>
                  <a:pt x="61" y="1269"/>
                  <a:pt x="189" y="1270"/>
                  <a:pt x="260" y="1224"/>
                </a:cubicBezTo>
                <a:cubicBezTo>
                  <a:pt x="267" y="1201"/>
                  <a:pt x="275" y="1179"/>
                  <a:pt x="282" y="1156"/>
                </a:cubicBezTo>
                <a:cubicBezTo>
                  <a:pt x="276" y="1124"/>
                  <a:pt x="238" y="1060"/>
                  <a:pt x="222" y="1029"/>
                </a:cubicBezTo>
                <a:cubicBezTo>
                  <a:pt x="213" y="1015"/>
                  <a:pt x="189" y="989"/>
                  <a:pt x="185" y="969"/>
                </a:cubicBezTo>
                <a:cubicBezTo>
                  <a:pt x="186" y="942"/>
                  <a:pt x="218" y="894"/>
                  <a:pt x="230" y="865"/>
                </a:cubicBezTo>
                <a:cubicBezTo>
                  <a:pt x="238" y="840"/>
                  <a:pt x="251" y="822"/>
                  <a:pt x="260" y="797"/>
                </a:cubicBezTo>
                <a:cubicBezTo>
                  <a:pt x="253" y="728"/>
                  <a:pt x="261" y="705"/>
                  <a:pt x="207" y="670"/>
                </a:cubicBezTo>
                <a:cubicBezTo>
                  <a:pt x="172" y="618"/>
                  <a:pt x="140" y="644"/>
                  <a:pt x="132" y="580"/>
                </a:cubicBezTo>
                <a:cubicBezTo>
                  <a:pt x="136" y="516"/>
                  <a:pt x="198" y="502"/>
                  <a:pt x="230" y="453"/>
                </a:cubicBezTo>
                <a:cubicBezTo>
                  <a:pt x="224" y="396"/>
                  <a:pt x="230" y="340"/>
                  <a:pt x="170" y="318"/>
                </a:cubicBezTo>
                <a:cubicBezTo>
                  <a:pt x="144" y="284"/>
                  <a:pt x="122" y="294"/>
                  <a:pt x="100" y="276"/>
                </a:cubicBezTo>
                <a:cubicBezTo>
                  <a:pt x="93" y="270"/>
                  <a:pt x="41" y="240"/>
                  <a:pt x="36" y="232"/>
                </a:cubicBezTo>
                <a:cubicBezTo>
                  <a:pt x="28" y="219"/>
                  <a:pt x="0" y="184"/>
                  <a:pt x="60" y="140"/>
                </a:cubicBezTo>
                <a:cubicBezTo>
                  <a:pt x="84" y="119"/>
                  <a:pt x="153" y="98"/>
                  <a:pt x="184" y="80"/>
                </a:cubicBezTo>
                <a:cubicBezTo>
                  <a:pt x="205" y="56"/>
                  <a:pt x="238" y="19"/>
                  <a:pt x="252" y="0"/>
                </a:cubicBezTo>
              </a:path>
            </a:pathLst>
          </a:custGeom>
          <a:noFill/>
          <a:ln w="38100" cap="flat" cmpd="sng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120" name="Freeform 118"/>
          <p:cNvSpPr>
            <a:spLocks/>
          </p:cNvSpPr>
          <p:nvPr/>
        </p:nvSpPr>
        <p:spPr bwMode="auto">
          <a:xfrm>
            <a:off x="6677025" y="3524250"/>
            <a:ext cx="474663" cy="2736850"/>
          </a:xfrm>
          <a:custGeom>
            <a:avLst/>
            <a:gdLst/>
            <a:ahLst/>
            <a:cxnLst>
              <a:cxn ang="0">
                <a:pos x="46" y="1724"/>
              </a:cxn>
              <a:cxn ang="0">
                <a:pos x="58" y="1644"/>
              </a:cxn>
              <a:cxn ang="0">
                <a:pos x="90" y="1620"/>
              </a:cxn>
              <a:cxn ang="0">
                <a:pos x="114" y="1596"/>
              </a:cxn>
              <a:cxn ang="0">
                <a:pos x="134" y="1572"/>
              </a:cxn>
              <a:cxn ang="0">
                <a:pos x="94" y="1452"/>
              </a:cxn>
              <a:cxn ang="0">
                <a:pos x="74" y="1428"/>
              </a:cxn>
              <a:cxn ang="0">
                <a:pos x="42" y="1400"/>
              </a:cxn>
              <a:cxn ang="0">
                <a:pos x="14" y="1372"/>
              </a:cxn>
              <a:cxn ang="0">
                <a:pos x="82" y="1232"/>
              </a:cxn>
              <a:cxn ang="0">
                <a:pos x="218" y="1192"/>
              </a:cxn>
              <a:cxn ang="0">
                <a:pos x="286" y="1160"/>
              </a:cxn>
              <a:cxn ang="0">
                <a:pos x="278" y="1104"/>
              </a:cxn>
              <a:cxn ang="0">
                <a:pos x="194" y="1072"/>
              </a:cxn>
              <a:cxn ang="0">
                <a:pos x="38" y="1032"/>
              </a:cxn>
              <a:cxn ang="0">
                <a:pos x="2" y="1000"/>
              </a:cxn>
              <a:cxn ang="0">
                <a:pos x="2" y="904"/>
              </a:cxn>
              <a:cxn ang="0">
                <a:pos x="114" y="820"/>
              </a:cxn>
              <a:cxn ang="0">
                <a:pos x="170" y="752"/>
              </a:cxn>
              <a:cxn ang="0">
                <a:pos x="146" y="692"/>
              </a:cxn>
              <a:cxn ang="0">
                <a:pos x="94" y="664"/>
              </a:cxn>
              <a:cxn ang="0">
                <a:pos x="34" y="620"/>
              </a:cxn>
              <a:cxn ang="0">
                <a:pos x="30" y="536"/>
              </a:cxn>
              <a:cxn ang="0">
                <a:pos x="70" y="472"/>
              </a:cxn>
              <a:cxn ang="0">
                <a:pos x="130" y="436"/>
              </a:cxn>
              <a:cxn ang="0">
                <a:pos x="154" y="380"/>
              </a:cxn>
              <a:cxn ang="0">
                <a:pos x="122" y="316"/>
              </a:cxn>
              <a:cxn ang="0">
                <a:pos x="86" y="220"/>
              </a:cxn>
              <a:cxn ang="0">
                <a:pos x="94" y="112"/>
              </a:cxn>
              <a:cxn ang="0">
                <a:pos x="154" y="84"/>
              </a:cxn>
              <a:cxn ang="0">
                <a:pos x="234" y="60"/>
              </a:cxn>
              <a:cxn ang="0">
                <a:pos x="262" y="0"/>
              </a:cxn>
            </a:cxnLst>
            <a:rect l="0" t="0" r="r" b="b"/>
            <a:pathLst>
              <a:path w="299" h="1724">
                <a:moveTo>
                  <a:pt x="46" y="1724"/>
                </a:moveTo>
                <a:cubicBezTo>
                  <a:pt x="37" y="1696"/>
                  <a:pt x="30" y="1663"/>
                  <a:pt x="58" y="1644"/>
                </a:cubicBezTo>
                <a:cubicBezTo>
                  <a:pt x="68" y="1628"/>
                  <a:pt x="77" y="1633"/>
                  <a:pt x="90" y="1620"/>
                </a:cubicBezTo>
                <a:cubicBezTo>
                  <a:pt x="120" y="1590"/>
                  <a:pt x="86" y="1615"/>
                  <a:pt x="114" y="1596"/>
                </a:cubicBezTo>
                <a:cubicBezTo>
                  <a:pt x="120" y="1587"/>
                  <a:pt x="133" y="1582"/>
                  <a:pt x="134" y="1572"/>
                </a:cubicBezTo>
                <a:cubicBezTo>
                  <a:pt x="140" y="1507"/>
                  <a:pt x="133" y="1491"/>
                  <a:pt x="94" y="1452"/>
                </a:cubicBezTo>
                <a:cubicBezTo>
                  <a:pt x="53" y="1411"/>
                  <a:pt x="116" y="1456"/>
                  <a:pt x="74" y="1428"/>
                </a:cubicBezTo>
                <a:cubicBezTo>
                  <a:pt x="66" y="1416"/>
                  <a:pt x="42" y="1400"/>
                  <a:pt x="42" y="1400"/>
                </a:cubicBezTo>
                <a:cubicBezTo>
                  <a:pt x="32" y="1386"/>
                  <a:pt x="24" y="1386"/>
                  <a:pt x="14" y="1372"/>
                </a:cubicBezTo>
                <a:cubicBezTo>
                  <a:pt x="0" y="1301"/>
                  <a:pt x="3" y="1248"/>
                  <a:pt x="82" y="1232"/>
                </a:cubicBezTo>
                <a:cubicBezTo>
                  <a:pt x="123" y="1211"/>
                  <a:pt x="173" y="1203"/>
                  <a:pt x="218" y="1192"/>
                </a:cubicBezTo>
                <a:cubicBezTo>
                  <a:pt x="239" y="1178"/>
                  <a:pt x="264" y="1175"/>
                  <a:pt x="286" y="1160"/>
                </a:cubicBezTo>
                <a:cubicBezTo>
                  <a:pt x="295" y="1133"/>
                  <a:pt x="299" y="1118"/>
                  <a:pt x="278" y="1104"/>
                </a:cubicBezTo>
                <a:cubicBezTo>
                  <a:pt x="258" y="1091"/>
                  <a:pt x="216" y="1083"/>
                  <a:pt x="194" y="1072"/>
                </a:cubicBezTo>
                <a:cubicBezTo>
                  <a:pt x="158" y="1059"/>
                  <a:pt x="70" y="1049"/>
                  <a:pt x="38" y="1032"/>
                </a:cubicBezTo>
                <a:cubicBezTo>
                  <a:pt x="26" y="1019"/>
                  <a:pt x="7" y="1017"/>
                  <a:pt x="2" y="1000"/>
                </a:cubicBezTo>
                <a:cubicBezTo>
                  <a:pt x="3" y="985"/>
                  <a:pt x="0" y="919"/>
                  <a:pt x="2" y="904"/>
                </a:cubicBezTo>
                <a:cubicBezTo>
                  <a:pt x="9" y="852"/>
                  <a:pt x="76" y="846"/>
                  <a:pt x="114" y="820"/>
                </a:cubicBezTo>
                <a:cubicBezTo>
                  <a:pt x="141" y="802"/>
                  <a:pt x="146" y="768"/>
                  <a:pt x="170" y="752"/>
                </a:cubicBezTo>
                <a:cubicBezTo>
                  <a:pt x="180" y="721"/>
                  <a:pt x="175" y="702"/>
                  <a:pt x="146" y="692"/>
                </a:cubicBezTo>
                <a:cubicBezTo>
                  <a:pt x="130" y="676"/>
                  <a:pt x="112" y="675"/>
                  <a:pt x="94" y="664"/>
                </a:cubicBezTo>
                <a:cubicBezTo>
                  <a:pt x="77" y="651"/>
                  <a:pt x="45" y="634"/>
                  <a:pt x="34" y="620"/>
                </a:cubicBezTo>
                <a:cubicBezTo>
                  <a:pt x="27" y="609"/>
                  <a:pt x="30" y="536"/>
                  <a:pt x="30" y="536"/>
                </a:cubicBezTo>
                <a:cubicBezTo>
                  <a:pt x="35" y="498"/>
                  <a:pt x="41" y="501"/>
                  <a:pt x="70" y="472"/>
                </a:cubicBezTo>
                <a:cubicBezTo>
                  <a:pt x="82" y="460"/>
                  <a:pt x="121" y="450"/>
                  <a:pt x="130" y="436"/>
                </a:cubicBezTo>
                <a:cubicBezTo>
                  <a:pt x="142" y="418"/>
                  <a:pt x="150" y="412"/>
                  <a:pt x="154" y="380"/>
                </a:cubicBezTo>
                <a:cubicBezTo>
                  <a:pt x="154" y="332"/>
                  <a:pt x="154" y="337"/>
                  <a:pt x="122" y="316"/>
                </a:cubicBezTo>
                <a:cubicBezTo>
                  <a:pt x="113" y="303"/>
                  <a:pt x="114" y="332"/>
                  <a:pt x="86" y="220"/>
                </a:cubicBezTo>
                <a:cubicBezTo>
                  <a:pt x="82" y="187"/>
                  <a:pt x="83" y="141"/>
                  <a:pt x="94" y="112"/>
                </a:cubicBezTo>
                <a:cubicBezTo>
                  <a:pt x="94" y="111"/>
                  <a:pt x="151" y="86"/>
                  <a:pt x="154" y="84"/>
                </a:cubicBezTo>
                <a:cubicBezTo>
                  <a:pt x="185" y="66"/>
                  <a:pt x="199" y="64"/>
                  <a:pt x="234" y="60"/>
                </a:cubicBezTo>
                <a:cubicBezTo>
                  <a:pt x="251" y="54"/>
                  <a:pt x="247" y="10"/>
                  <a:pt x="262" y="0"/>
                </a:cubicBez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121" name="Freeform 119"/>
          <p:cNvSpPr>
            <a:spLocks/>
          </p:cNvSpPr>
          <p:nvPr/>
        </p:nvSpPr>
        <p:spPr bwMode="auto">
          <a:xfrm>
            <a:off x="7281863" y="1974850"/>
            <a:ext cx="449262" cy="2768600"/>
          </a:xfrm>
          <a:custGeom>
            <a:avLst/>
            <a:gdLst/>
            <a:ahLst/>
            <a:cxnLst>
              <a:cxn ang="0">
                <a:pos x="53" y="1744"/>
              </a:cxn>
              <a:cxn ang="0">
                <a:pos x="9" y="1592"/>
              </a:cxn>
              <a:cxn ang="0">
                <a:pos x="61" y="1440"/>
              </a:cxn>
              <a:cxn ang="0">
                <a:pos x="85" y="1376"/>
              </a:cxn>
              <a:cxn ang="0">
                <a:pos x="53" y="1188"/>
              </a:cxn>
              <a:cxn ang="0">
                <a:pos x="65" y="1116"/>
              </a:cxn>
              <a:cxn ang="0">
                <a:pos x="173" y="1068"/>
              </a:cxn>
              <a:cxn ang="0">
                <a:pos x="257" y="1032"/>
              </a:cxn>
              <a:cxn ang="0">
                <a:pos x="273" y="1008"/>
              </a:cxn>
              <a:cxn ang="0">
                <a:pos x="249" y="916"/>
              </a:cxn>
              <a:cxn ang="0">
                <a:pos x="193" y="888"/>
              </a:cxn>
              <a:cxn ang="0">
                <a:pos x="45" y="832"/>
              </a:cxn>
              <a:cxn ang="0">
                <a:pos x="9" y="772"/>
              </a:cxn>
              <a:cxn ang="0">
                <a:pos x="25" y="712"/>
              </a:cxn>
              <a:cxn ang="0">
                <a:pos x="109" y="676"/>
              </a:cxn>
              <a:cxn ang="0">
                <a:pos x="169" y="636"/>
              </a:cxn>
              <a:cxn ang="0">
                <a:pos x="149" y="532"/>
              </a:cxn>
              <a:cxn ang="0">
                <a:pos x="73" y="464"/>
              </a:cxn>
              <a:cxn ang="0">
                <a:pos x="49" y="364"/>
              </a:cxn>
              <a:cxn ang="0">
                <a:pos x="101" y="308"/>
              </a:cxn>
              <a:cxn ang="0">
                <a:pos x="173" y="256"/>
              </a:cxn>
              <a:cxn ang="0">
                <a:pos x="189" y="172"/>
              </a:cxn>
              <a:cxn ang="0">
                <a:pos x="173" y="100"/>
              </a:cxn>
              <a:cxn ang="0">
                <a:pos x="169" y="0"/>
              </a:cxn>
            </a:cxnLst>
            <a:rect l="0" t="0" r="r" b="b"/>
            <a:pathLst>
              <a:path w="283" h="1744">
                <a:moveTo>
                  <a:pt x="53" y="1744"/>
                </a:moveTo>
                <a:cubicBezTo>
                  <a:pt x="36" y="1694"/>
                  <a:pt x="17" y="1646"/>
                  <a:pt x="9" y="1592"/>
                </a:cubicBezTo>
                <a:cubicBezTo>
                  <a:pt x="11" y="1543"/>
                  <a:pt x="0" y="1460"/>
                  <a:pt x="61" y="1440"/>
                </a:cubicBezTo>
                <a:cubicBezTo>
                  <a:pt x="68" y="1418"/>
                  <a:pt x="72" y="1395"/>
                  <a:pt x="85" y="1376"/>
                </a:cubicBezTo>
                <a:cubicBezTo>
                  <a:pt x="97" y="1304"/>
                  <a:pt x="66" y="1254"/>
                  <a:pt x="53" y="1188"/>
                </a:cubicBezTo>
                <a:cubicBezTo>
                  <a:pt x="58" y="1132"/>
                  <a:pt x="52" y="1155"/>
                  <a:pt x="65" y="1116"/>
                </a:cubicBezTo>
                <a:cubicBezTo>
                  <a:pt x="76" y="1084"/>
                  <a:pt x="146" y="1071"/>
                  <a:pt x="173" y="1068"/>
                </a:cubicBezTo>
                <a:cubicBezTo>
                  <a:pt x="202" y="1058"/>
                  <a:pt x="228" y="1042"/>
                  <a:pt x="257" y="1032"/>
                </a:cubicBezTo>
                <a:cubicBezTo>
                  <a:pt x="262" y="1024"/>
                  <a:pt x="268" y="1016"/>
                  <a:pt x="273" y="1008"/>
                </a:cubicBezTo>
                <a:cubicBezTo>
                  <a:pt x="283" y="994"/>
                  <a:pt x="274" y="924"/>
                  <a:pt x="249" y="916"/>
                </a:cubicBezTo>
                <a:cubicBezTo>
                  <a:pt x="236" y="896"/>
                  <a:pt x="217" y="903"/>
                  <a:pt x="193" y="888"/>
                </a:cubicBezTo>
                <a:cubicBezTo>
                  <a:pt x="174" y="877"/>
                  <a:pt x="67" y="847"/>
                  <a:pt x="45" y="832"/>
                </a:cubicBezTo>
                <a:cubicBezTo>
                  <a:pt x="23" y="814"/>
                  <a:pt x="16" y="788"/>
                  <a:pt x="9" y="772"/>
                </a:cubicBezTo>
                <a:cubicBezTo>
                  <a:pt x="9" y="756"/>
                  <a:pt x="21" y="727"/>
                  <a:pt x="25" y="712"/>
                </a:cubicBezTo>
                <a:cubicBezTo>
                  <a:pt x="36" y="698"/>
                  <a:pt x="92" y="690"/>
                  <a:pt x="109" y="676"/>
                </a:cubicBezTo>
                <a:cubicBezTo>
                  <a:pt x="127" y="660"/>
                  <a:pt x="165" y="663"/>
                  <a:pt x="169" y="636"/>
                </a:cubicBezTo>
                <a:cubicBezTo>
                  <a:pt x="173" y="604"/>
                  <a:pt x="179" y="552"/>
                  <a:pt x="149" y="532"/>
                </a:cubicBezTo>
                <a:cubicBezTo>
                  <a:pt x="136" y="494"/>
                  <a:pt x="100" y="491"/>
                  <a:pt x="73" y="464"/>
                </a:cubicBezTo>
                <a:cubicBezTo>
                  <a:pt x="58" y="442"/>
                  <a:pt x="48" y="393"/>
                  <a:pt x="49" y="364"/>
                </a:cubicBezTo>
                <a:cubicBezTo>
                  <a:pt x="59" y="323"/>
                  <a:pt x="69" y="340"/>
                  <a:pt x="101" y="308"/>
                </a:cubicBezTo>
                <a:cubicBezTo>
                  <a:pt x="108" y="288"/>
                  <a:pt x="155" y="268"/>
                  <a:pt x="173" y="256"/>
                </a:cubicBezTo>
                <a:cubicBezTo>
                  <a:pt x="188" y="235"/>
                  <a:pt x="185" y="195"/>
                  <a:pt x="189" y="172"/>
                </a:cubicBezTo>
                <a:cubicBezTo>
                  <a:pt x="193" y="168"/>
                  <a:pt x="172" y="106"/>
                  <a:pt x="173" y="100"/>
                </a:cubicBezTo>
                <a:cubicBezTo>
                  <a:pt x="176" y="84"/>
                  <a:pt x="169" y="16"/>
                  <a:pt x="169" y="0"/>
                </a:cubicBezTo>
              </a:path>
            </a:pathLst>
          </a:custGeom>
          <a:noFill/>
          <a:ln w="38100" cap="flat" cmpd="sng">
            <a:solidFill>
              <a:srgbClr val="0033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122" name="Freeform 120"/>
          <p:cNvSpPr>
            <a:spLocks/>
          </p:cNvSpPr>
          <p:nvPr/>
        </p:nvSpPr>
        <p:spPr bwMode="auto">
          <a:xfrm>
            <a:off x="7445375" y="2895600"/>
            <a:ext cx="361950" cy="2781300"/>
          </a:xfrm>
          <a:custGeom>
            <a:avLst/>
            <a:gdLst/>
            <a:ahLst/>
            <a:cxnLst>
              <a:cxn ang="0">
                <a:pos x="182" y="1752"/>
              </a:cxn>
              <a:cxn ang="0">
                <a:pos x="178" y="1696"/>
              </a:cxn>
              <a:cxn ang="0">
                <a:pos x="166" y="1684"/>
              </a:cxn>
              <a:cxn ang="0">
                <a:pos x="150" y="1660"/>
              </a:cxn>
              <a:cxn ang="0">
                <a:pos x="58" y="1600"/>
              </a:cxn>
              <a:cxn ang="0">
                <a:pos x="42" y="1576"/>
              </a:cxn>
              <a:cxn ang="0">
                <a:pos x="34" y="1552"/>
              </a:cxn>
              <a:cxn ang="0">
                <a:pos x="58" y="1500"/>
              </a:cxn>
              <a:cxn ang="0">
                <a:pos x="90" y="1468"/>
              </a:cxn>
              <a:cxn ang="0">
                <a:pos x="194" y="1360"/>
              </a:cxn>
              <a:cxn ang="0">
                <a:pos x="158" y="1264"/>
              </a:cxn>
              <a:cxn ang="0">
                <a:pos x="134" y="1252"/>
              </a:cxn>
              <a:cxn ang="0">
                <a:pos x="78" y="1208"/>
              </a:cxn>
              <a:cxn ang="0">
                <a:pos x="58" y="1172"/>
              </a:cxn>
              <a:cxn ang="0">
                <a:pos x="62" y="1108"/>
              </a:cxn>
              <a:cxn ang="0">
                <a:pos x="94" y="1080"/>
              </a:cxn>
              <a:cxn ang="0">
                <a:pos x="194" y="1028"/>
              </a:cxn>
              <a:cxn ang="0">
                <a:pos x="210" y="1004"/>
              </a:cxn>
              <a:cxn ang="0">
                <a:pos x="214" y="940"/>
              </a:cxn>
              <a:cxn ang="0">
                <a:pos x="126" y="852"/>
              </a:cxn>
              <a:cxn ang="0">
                <a:pos x="78" y="760"/>
              </a:cxn>
              <a:cxn ang="0">
                <a:pos x="90" y="656"/>
              </a:cxn>
              <a:cxn ang="0">
                <a:pos x="138" y="540"/>
              </a:cxn>
              <a:cxn ang="0">
                <a:pos x="86" y="484"/>
              </a:cxn>
              <a:cxn ang="0">
                <a:pos x="18" y="432"/>
              </a:cxn>
              <a:cxn ang="0">
                <a:pos x="6" y="384"/>
              </a:cxn>
              <a:cxn ang="0">
                <a:pos x="22" y="324"/>
              </a:cxn>
              <a:cxn ang="0">
                <a:pos x="66" y="280"/>
              </a:cxn>
              <a:cxn ang="0">
                <a:pos x="106" y="268"/>
              </a:cxn>
              <a:cxn ang="0">
                <a:pos x="186" y="236"/>
              </a:cxn>
              <a:cxn ang="0">
                <a:pos x="182" y="156"/>
              </a:cxn>
              <a:cxn ang="0">
                <a:pos x="110" y="92"/>
              </a:cxn>
              <a:cxn ang="0">
                <a:pos x="78" y="0"/>
              </a:cxn>
            </a:cxnLst>
            <a:rect l="0" t="0" r="r" b="b"/>
            <a:pathLst>
              <a:path w="228" h="1752">
                <a:moveTo>
                  <a:pt x="182" y="1752"/>
                </a:moveTo>
                <a:cubicBezTo>
                  <a:pt x="181" y="1733"/>
                  <a:pt x="182" y="1714"/>
                  <a:pt x="178" y="1696"/>
                </a:cubicBezTo>
                <a:cubicBezTo>
                  <a:pt x="177" y="1690"/>
                  <a:pt x="169" y="1688"/>
                  <a:pt x="166" y="1684"/>
                </a:cubicBezTo>
                <a:cubicBezTo>
                  <a:pt x="160" y="1676"/>
                  <a:pt x="158" y="1665"/>
                  <a:pt x="150" y="1660"/>
                </a:cubicBezTo>
                <a:cubicBezTo>
                  <a:pt x="124" y="1642"/>
                  <a:pt x="87" y="1610"/>
                  <a:pt x="58" y="1600"/>
                </a:cubicBezTo>
                <a:cubicBezTo>
                  <a:pt x="53" y="1592"/>
                  <a:pt x="45" y="1585"/>
                  <a:pt x="42" y="1576"/>
                </a:cubicBezTo>
                <a:cubicBezTo>
                  <a:pt x="39" y="1568"/>
                  <a:pt x="34" y="1552"/>
                  <a:pt x="34" y="1552"/>
                </a:cubicBezTo>
                <a:cubicBezTo>
                  <a:pt x="40" y="1527"/>
                  <a:pt x="38" y="1513"/>
                  <a:pt x="58" y="1500"/>
                </a:cubicBezTo>
                <a:cubicBezTo>
                  <a:pt x="64" y="1482"/>
                  <a:pt x="78" y="1483"/>
                  <a:pt x="90" y="1468"/>
                </a:cubicBezTo>
                <a:cubicBezTo>
                  <a:pt x="122" y="1429"/>
                  <a:pt x="177" y="1412"/>
                  <a:pt x="194" y="1360"/>
                </a:cubicBezTo>
                <a:cubicBezTo>
                  <a:pt x="191" y="1333"/>
                  <a:pt x="179" y="1285"/>
                  <a:pt x="158" y="1264"/>
                </a:cubicBezTo>
                <a:cubicBezTo>
                  <a:pt x="145" y="1251"/>
                  <a:pt x="149" y="1260"/>
                  <a:pt x="134" y="1252"/>
                </a:cubicBezTo>
                <a:cubicBezTo>
                  <a:pt x="121" y="1243"/>
                  <a:pt x="91" y="1221"/>
                  <a:pt x="78" y="1208"/>
                </a:cubicBezTo>
                <a:cubicBezTo>
                  <a:pt x="74" y="1195"/>
                  <a:pt x="58" y="1172"/>
                  <a:pt x="58" y="1172"/>
                </a:cubicBezTo>
                <a:cubicBezTo>
                  <a:pt x="59" y="1151"/>
                  <a:pt x="59" y="1129"/>
                  <a:pt x="62" y="1108"/>
                </a:cubicBezTo>
                <a:cubicBezTo>
                  <a:pt x="64" y="1097"/>
                  <a:pt x="89" y="1082"/>
                  <a:pt x="94" y="1080"/>
                </a:cubicBezTo>
                <a:cubicBezTo>
                  <a:pt x="133" y="1067"/>
                  <a:pt x="160" y="1051"/>
                  <a:pt x="194" y="1028"/>
                </a:cubicBezTo>
                <a:cubicBezTo>
                  <a:pt x="199" y="1020"/>
                  <a:pt x="207" y="1013"/>
                  <a:pt x="210" y="1004"/>
                </a:cubicBezTo>
                <a:cubicBezTo>
                  <a:pt x="213" y="989"/>
                  <a:pt x="228" y="965"/>
                  <a:pt x="214" y="940"/>
                </a:cubicBezTo>
                <a:cubicBezTo>
                  <a:pt x="205" y="891"/>
                  <a:pt x="165" y="878"/>
                  <a:pt x="126" y="852"/>
                </a:cubicBezTo>
                <a:cubicBezTo>
                  <a:pt x="99" y="830"/>
                  <a:pt x="84" y="793"/>
                  <a:pt x="78" y="760"/>
                </a:cubicBezTo>
                <a:cubicBezTo>
                  <a:pt x="65" y="720"/>
                  <a:pt x="66" y="693"/>
                  <a:pt x="90" y="656"/>
                </a:cubicBezTo>
                <a:cubicBezTo>
                  <a:pt x="104" y="611"/>
                  <a:pt x="139" y="569"/>
                  <a:pt x="138" y="540"/>
                </a:cubicBezTo>
                <a:cubicBezTo>
                  <a:pt x="131" y="524"/>
                  <a:pt x="111" y="503"/>
                  <a:pt x="86" y="484"/>
                </a:cubicBezTo>
                <a:cubicBezTo>
                  <a:pt x="53" y="466"/>
                  <a:pt x="49" y="453"/>
                  <a:pt x="18" y="432"/>
                </a:cubicBezTo>
                <a:cubicBezTo>
                  <a:pt x="0" y="417"/>
                  <a:pt x="7" y="401"/>
                  <a:pt x="6" y="384"/>
                </a:cubicBezTo>
                <a:cubicBezTo>
                  <a:pt x="8" y="361"/>
                  <a:pt x="8" y="342"/>
                  <a:pt x="22" y="324"/>
                </a:cubicBezTo>
                <a:cubicBezTo>
                  <a:pt x="42" y="298"/>
                  <a:pt x="38" y="294"/>
                  <a:pt x="66" y="280"/>
                </a:cubicBezTo>
                <a:cubicBezTo>
                  <a:pt x="81" y="273"/>
                  <a:pt x="90" y="273"/>
                  <a:pt x="106" y="268"/>
                </a:cubicBezTo>
                <a:cubicBezTo>
                  <a:pt x="137" y="258"/>
                  <a:pt x="156" y="251"/>
                  <a:pt x="186" y="236"/>
                </a:cubicBezTo>
                <a:cubicBezTo>
                  <a:pt x="193" y="216"/>
                  <a:pt x="199" y="167"/>
                  <a:pt x="182" y="156"/>
                </a:cubicBezTo>
                <a:cubicBezTo>
                  <a:pt x="161" y="125"/>
                  <a:pt x="141" y="113"/>
                  <a:pt x="110" y="92"/>
                </a:cubicBezTo>
                <a:cubicBezTo>
                  <a:pt x="91" y="62"/>
                  <a:pt x="83" y="15"/>
                  <a:pt x="78" y="0"/>
                </a:cubicBez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ar-IQ"/>
          </a:p>
        </p:txBody>
      </p:sp>
      <p:grpSp>
        <p:nvGrpSpPr>
          <p:cNvPr id="123" name="Group 121"/>
          <p:cNvGrpSpPr>
            <a:grpSpLocks/>
          </p:cNvGrpSpPr>
          <p:nvPr/>
        </p:nvGrpSpPr>
        <p:grpSpPr bwMode="auto">
          <a:xfrm>
            <a:off x="4876800" y="1371600"/>
            <a:ext cx="533400" cy="5156200"/>
            <a:chOff x="3072" y="864"/>
            <a:chExt cx="336" cy="3248"/>
          </a:xfrm>
        </p:grpSpPr>
        <p:sp>
          <p:nvSpPr>
            <p:cNvPr id="124" name="Text Box 122"/>
            <p:cNvSpPr txBox="1">
              <a:spLocks noChangeArrowheads="1"/>
            </p:cNvSpPr>
            <p:nvPr/>
          </p:nvSpPr>
          <p:spPr bwMode="auto">
            <a:xfrm>
              <a:off x="3072" y="864"/>
              <a:ext cx="33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>
                  <a:latin typeface="Arial Narrow" pitchFamily="34" charset="0"/>
                </a:rPr>
                <a:t>7000</a:t>
              </a:r>
            </a:p>
          </p:txBody>
        </p:sp>
        <p:sp>
          <p:nvSpPr>
            <p:cNvPr id="125" name="Text Box 123"/>
            <p:cNvSpPr txBox="1">
              <a:spLocks noChangeArrowheads="1"/>
            </p:cNvSpPr>
            <p:nvPr/>
          </p:nvSpPr>
          <p:spPr bwMode="auto">
            <a:xfrm>
              <a:off x="3072" y="1061"/>
              <a:ext cx="33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>
                  <a:latin typeface="Arial Narrow" pitchFamily="34" charset="0"/>
                </a:rPr>
                <a:t>7001</a:t>
              </a:r>
            </a:p>
          </p:txBody>
        </p:sp>
        <p:sp>
          <p:nvSpPr>
            <p:cNvPr id="126" name="Text Box 124"/>
            <p:cNvSpPr txBox="1">
              <a:spLocks noChangeArrowheads="1"/>
            </p:cNvSpPr>
            <p:nvPr/>
          </p:nvSpPr>
          <p:spPr bwMode="auto">
            <a:xfrm>
              <a:off x="3072" y="1258"/>
              <a:ext cx="33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>
                  <a:latin typeface="Arial Narrow" pitchFamily="34" charset="0"/>
                </a:rPr>
                <a:t>7002</a:t>
              </a:r>
            </a:p>
          </p:txBody>
        </p:sp>
        <p:sp>
          <p:nvSpPr>
            <p:cNvPr id="127" name="Text Box 125"/>
            <p:cNvSpPr txBox="1">
              <a:spLocks noChangeArrowheads="1"/>
            </p:cNvSpPr>
            <p:nvPr/>
          </p:nvSpPr>
          <p:spPr bwMode="auto">
            <a:xfrm>
              <a:off x="3072" y="1455"/>
              <a:ext cx="33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>
                  <a:latin typeface="Arial Narrow" pitchFamily="34" charset="0"/>
                </a:rPr>
                <a:t>7003</a:t>
              </a:r>
            </a:p>
          </p:txBody>
        </p:sp>
        <p:sp>
          <p:nvSpPr>
            <p:cNvPr id="128" name="Text Box 126"/>
            <p:cNvSpPr txBox="1">
              <a:spLocks noChangeArrowheads="1"/>
            </p:cNvSpPr>
            <p:nvPr/>
          </p:nvSpPr>
          <p:spPr bwMode="auto">
            <a:xfrm>
              <a:off x="3072" y="1645"/>
              <a:ext cx="33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>
                  <a:latin typeface="Arial Narrow" pitchFamily="34" charset="0"/>
                </a:rPr>
                <a:t>7004</a:t>
              </a:r>
            </a:p>
          </p:txBody>
        </p:sp>
        <p:sp>
          <p:nvSpPr>
            <p:cNvPr id="129" name="Text Box 127"/>
            <p:cNvSpPr txBox="1">
              <a:spLocks noChangeArrowheads="1"/>
            </p:cNvSpPr>
            <p:nvPr/>
          </p:nvSpPr>
          <p:spPr bwMode="auto">
            <a:xfrm>
              <a:off x="3072" y="1835"/>
              <a:ext cx="33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>
                  <a:latin typeface="Arial Narrow" pitchFamily="34" charset="0"/>
                </a:rPr>
                <a:t>7005</a:t>
              </a:r>
            </a:p>
          </p:txBody>
        </p:sp>
        <p:sp>
          <p:nvSpPr>
            <p:cNvPr id="130" name="Text Box 128"/>
            <p:cNvSpPr txBox="1">
              <a:spLocks noChangeArrowheads="1"/>
            </p:cNvSpPr>
            <p:nvPr/>
          </p:nvSpPr>
          <p:spPr bwMode="auto">
            <a:xfrm>
              <a:off x="3072" y="2025"/>
              <a:ext cx="33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>
                  <a:latin typeface="Arial Narrow" pitchFamily="34" charset="0"/>
                </a:rPr>
                <a:t>7006</a:t>
              </a:r>
            </a:p>
          </p:txBody>
        </p:sp>
        <p:sp>
          <p:nvSpPr>
            <p:cNvPr id="131" name="Text Box 129"/>
            <p:cNvSpPr txBox="1">
              <a:spLocks noChangeArrowheads="1"/>
            </p:cNvSpPr>
            <p:nvPr/>
          </p:nvSpPr>
          <p:spPr bwMode="auto">
            <a:xfrm>
              <a:off x="3072" y="2215"/>
              <a:ext cx="33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>
                  <a:latin typeface="Arial Narrow" pitchFamily="34" charset="0"/>
                </a:rPr>
                <a:t>7007</a:t>
              </a:r>
            </a:p>
          </p:txBody>
        </p:sp>
        <p:sp>
          <p:nvSpPr>
            <p:cNvPr id="132" name="Text Box 130"/>
            <p:cNvSpPr txBox="1">
              <a:spLocks noChangeArrowheads="1"/>
            </p:cNvSpPr>
            <p:nvPr/>
          </p:nvSpPr>
          <p:spPr bwMode="auto">
            <a:xfrm>
              <a:off x="3072" y="2405"/>
              <a:ext cx="33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>
                  <a:latin typeface="Arial Narrow" pitchFamily="34" charset="0"/>
                </a:rPr>
                <a:t>7008</a:t>
              </a:r>
            </a:p>
          </p:txBody>
        </p:sp>
        <p:sp>
          <p:nvSpPr>
            <p:cNvPr id="133" name="Text Box 131"/>
            <p:cNvSpPr txBox="1">
              <a:spLocks noChangeArrowheads="1"/>
            </p:cNvSpPr>
            <p:nvPr/>
          </p:nvSpPr>
          <p:spPr bwMode="auto">
            <a:xfrm>
              <a:off x="3072" y="2595"/>
              <a:ext cx="33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>
                  <a:latin typeface="Arial Narrow" pitchFamily="34" charset="0"/>
                </a:rPr>
                <a:t>7009</a:t>
              </a:r>
            </a:p>
          </p:txBody>
        </p:sp>
        <p:sp>
          <p:nvSpPr>
            <p:cNvPr id="134" name="Text Box 132"/>
            <p:cNvSpPr txBox="1">
              <a:spLocks noChangeArrowheads="1"/>
            </p:cNvSpPr>
            <p:nvPr/>
          </p:nvSpPr>
          <p:spPr bwMode="auto">
            <a:xfrm>
              <a:off x="3072" y="2785"/>
              <a:ext cx="33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>
                  <a:latin typeface="Arial Narrow" pitchFamily="34" charset="0"/>
                </a:rPr>
                <a:t>7010</a:t>
              </a:r>
            </a:p>
          </p:txBody>
        </p:sp>
        <p:sp>
          <p:nvSpPr>
            <p:cNvPr id="135" name="Text Box 133"/>
            <p:cNvSpPr txBox="1">
              <a:spLocks noChangeArrowheads="1"/>
            </p:cNvSpPr>
            <p:nvPr/>
          </p:nvSpPr>
          <p:spPr bwMode="auto">
            <a:xfrm>
              <a:off x="3072" y="2975"/>
              <a:ext cx="33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>
                  <a:latin typeface="Arial Narrow" pitchFamily="34" charset="0"/>
                </a:rPr>
                <a:t>7011</a:t>
              </a:r>
            </a:p>
          </p:txBody>
        </p:sp>
        <p:sp>
          <p:nvSpPr>
            <p:cNvPr id="136" name="Text Box 134"/>
            <p:cNvSpPr txBox="1">
              <a:spLocks noChangeArrowheads="1"/>
            </p:cNvSpPr>
            <p:nvPr/>
          </p:nvSpPr>
          <p:spPr bwMode="auto">
            <a:xfrm>
              <a:off x="3072" y="3165"/>
              <a:ext cx="33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>
                  <a:latin typeface="Arial Narrow" pitchFamily="34" charset="0"/>
                </a:rPr>
                <a:t>7012</a:t>
              </a:r>
            </a:p>
          </p:txBody>
        </p:sp>
        <p:sp>
          <p:nvSpPr>
            <p:cNvPr id="137" name="Text Box 135"/>
            <p:cNvSpPr txBox="1">
              <a:spLocks noChangeArrowheads="1"/>
            </p:cNvSpPr>
            <p:nvPr/>
          </p:nvSpPr>
          <p:spPr bwMode="auto">
            <a:xfrm>
              <a:off x="3072" y="3369"/>
              <a:ext cx="33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>
                  <a:latin typeface="Arial Narrow" pitchFamily="34" charset="0"/>
                </a:rPr>
                <a:t>7013</a:t>
              </a:r>
            </a:p>
          </p:txBody>
        </p:sp>
        <p:sp>
          <p:nvSpPr>
            <p:cNvPr id="138" name="Text Box 136"/>
            <p:cNvSpPr txBox="1">
              <a:spLocks noChangeArrowheads="1"/>
            </p:cNvSpPr>
            <p:nvPr/>
          </p:nvSpPr>
          <p:spPr bwMode="auto">
            <a:xfrm>
              <a:off x="3072" y="3566"/>
              <a:ext cx="33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>
                  <a:latin typeface="Arial Narrow" pitchFamily="34" charset="0"/>
                </a:rPr>
                <a:t>7014</a:t>
              </a:r>
            </a:p>
          </p:txBody>
        </p:sp>
        <p:sp>
          <p:nvSpPr>
            <p:cNvPr id="139" name="Text Box 137"/>
            <p:cNvSpPr txBox="1">
              <a:spLocks noChangeArrowheads="1"/>
            </p:cNvSpPr>
            <p:nvPr/>
          </p:nvSpPr>
          <p:spPr bwMode="auto">
            <a:xfrm>
              <a:off x="3072" y="3756"/>
              <a:ext cx="33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>
                  <a:latin typeface="Arial Narrow" pitchFamily="34" charset="0"/>
                </a:rPr>
                <a:t>7015</a:t>
              </a:r>
            </a:p>
          </p:txBody>
        </p:sp>
        <p:sp>
          <p:nvSpPr>
            <p:cNvPr id="140" name="Text Box 138"/>
            <p:cNvSpPr txBox="1">
              <a:spLocks noChangeArrowheads="1"/>
            </p:cNvSpPr>
            <p:nvPr/>
          </p:nvSpPr>
          <p:spPr bwMode="auto">
            <a:xfrm>
              <a:off x="3072" y="3939"/>
              <a:ext cx="33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>
                  <a:latin typeface="Arial Narrow" pitchFamily="34" charset="0"/>
                </a:rPr>
                <a:t>7016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5334000" y="1219200"/>
            <a:ext cx="2590800" cy="54864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5334000" y="4572000"/>
            <a:ext cx="685800" cy="3048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5334000" y="4267200"/>
            <a:ext cx="685800" cy="3048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5334000" y="3962400"/>
            <a:ext cx="685800" cy="3048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5334000" y="3657600"/>
            <a:ext cx="685800" cy="3048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5334000" y="3352800"/>
            <a:ext cx="685800" cy="3048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5334000" y="3048000"/>
            <a:ext cx="685800" cy="3048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5334000" y="2743200"/>
            <a:ext cx="685800" cy="3048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5334000" y="2438400"/>
            <a:ext cx="685800" cy="3048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13" name="Rectangle 11"/>
          <p:cNvSpPr>
            <a:spLocks noChangeArrowheads="1"/>
          </p:cNvSpPr>
          <p:nvPr/>
        </p:nvSpPr>
        <p:spPr bwMode="auto">
          <a:xfrm>
            <a:off x="5334000" y="2133600"/>
            <a:ext cx="685800" cy="3048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14" name="Rectangle 12"/>
          <p:cNvSpPr>
            <a:spLocks noChangeArrowheads="1"/>
          </p:cNvSpPr>
          <p:nvPr/>
        </p:nvSpPr>
        <p:spPr bwMode="auto">
          <a:xfrm>
            <a:off x="5334000" y="1219200"/>
            <a:ext cx="685800" cy="3048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15" name="Rectangle 13"/>
          <p:cNvSpPr>
            <a:spLocks noChangeArrowheads="1"/>
          </p:cNvSpPr>
          <p:nvPr/>
        </p:nvSpPr>
        <p:spPr bwMode="auto">
          <a:xfrm>
            <a:off x="5334000" y="1524000"/>
            <a:ext cx="685800" cy="3048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16" name="Rectangle 14"/>
          <p:cNvSpPr>
            <a:spLocks noChangeArrowheads="1"/>
          </p:cNvSpPr>
          <p:nvPr/>
        </p:nvSpPr>
        <p:spPr bwMode="auto">
          <a:xfrm>
            <a:off x="5334000" y="1828800"/>
            <a:ext cx="685800" cy="3048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17" name="Freeform 15"/>
          <p:cNvSpPr>
            <a:spLocks/>
          </p:cNvSpPr>
          <p:nvPr/>
        </p:nvSpPr>
        <p:spPr bwMode="auto">
          <a:xfrm>
            <a:off x="5537200" y="1358900"/>
            <a:ext cx="447675" cy="2786063"/>
          </a:xfrm>
          <a:custGeom>
            <a:avLst/>
            <a:gdLst/>
            <a:ahLst/>
            <a:cxnLst>
              <a:cxn ang="0">
                <a:pos x="80" y="1755"/>
              </a:cxn>
              <a:cxn ang="0">
                <a:pos x="148" y="1665"/>
              </a:cxn>
              <a:cxn ang="0">
                <a:pos x="215" y="1583"/>
              </a:cxn>
              <a:cxn ang="0">
                <a:pos x="200" y="1500"/>
              </a:cxn>
              <a:cxn ang="0">
                <a:pos x="162" y="1441"/>
              </a:cxn>
              <a:cxn ang="0">
                <a:pos x="96" y="1380"/>
              </a:cxn>
              <a:cxn ang="0">
                <a:pos x="260" y="1224"/>
              </a:cxn>
              <a:cxn ang="0">
                <a:pos x="282" y="1156"/>
              </a:cxn>
              <a:cxn ang="0">
                <a:pos x="222" y="1029"/>
              </a:cxn>
              <a:cxn ang="0">
                <a:pos x="185" y="969"/>
              </a:cxn>
              <a:cxn ang="0">
                <a:pos x="230" y="865"/>
              </a:cxn>
              <a:cxn ang="0">
                <a:pos x="260" y="797"/>
              </a:cxn>
              <a:cxn ang="0">
                <a:pos x="207" y="670"/>
              </a:cxn>
              <a:cxn ang="0">
                <a:pos x="132" y="580"/>
              </a:cxn>
              <a:cxn ang="0">
                <a:pos x="230" y="453"/>
              </a:cxn>
              <a:cxn ang="0">
                <a:pos x="170" y="318"/>
              </a:cxn>
              <a:cxn ang="0">
                <a:pos x="100" y="276"/>
              </a:cxn>
              <a:cxn ang="0">
                <a:pos x="36" y="232"/>
              </a:cxn>
              <a:cxn ang="0">
                <a:pos x="60" y="140"/>
              </a:cxn>
              <a:cxn ang="0">
                <a:pos x="184" y="80"/>
              </a:cxn>
              <a:cxn ang="0">
                <a:pos x="252" y="0"/>
              </a:cxn>
            </a:cxnLst>
            <a:rect l="0" t="0" r="r" b="b"/>
            <a:pathLst>
              <a:path w="282" h="1755">
                <a:moveTo>
                  <a:pt x="80" y="1755"/>
                </a:moveTo>
                <a:cubicBezTo>
                  <a:pt x="102" y="1722"/>
                  <a:pt x="126" y="1697"/>
                  <a:pt x="148" y="1665"/>
                </a:cubicBezTo>
                <a:cubicBezTo>
                  <a:pt x="160" y="1624"/>
                  <a:pt x="185" y="1611"/>
                  <a:pt x="215" y="1583"/>
                </a:cubicBezTo>
                <a:cubicBezTo>
                  <a:pt x="228" y="1540"/>
                  <a:pt x="244" y="1530"/>
                  <a:pt x="200" y="1500"/>
                </a:cubicBezTo>
                <a:cubicBezTo>
                  <a:pt x="190" y="1464"/>
                  <a:pt x="199" y="1452"/>
                  <a:pt x="162" y="1441"/>
                </a:cubicBezTo>
                <a:cubicBezTo>
                  <a:pt x="111" y="1406"/>
                  <a:pt x="120" y="1420"/>
                  <a:pt x="96" y="1380"/>
                </a:cubicBezTo>
                <a:cubicBezTo>
                  <a:pt x="61" y="1269"/>
                  <a:pt x="189" y="1270"/>
                  <a:pt x="260" y="1224"/>
                </a:cubicBezTo>
                <a:cubicBezTo>
                  <a:pt x="267" y="1201"/>
                  <a:pt x="275" y="1179"/>
                  <a:pt x="282" y="1156"/>
                </a:cubicBezTo>
                <a:cubicBezTo>
                  <a:pt x="276" y="1124"/>
                  <a:pt x="238" y="1060"/>
                  <a:pt x="222" y="1029"/>
                </a:cubicBezTo>
                <a:cubicBezTo>
                  <a:pt x="213" y="1015"/>
                  <a:pt x="189" y="989"/>
                  <a:pt x="185" y="969"/>
                </a:cubicBezTo>
                <a:cubicBezTo>
                  <a:pt x="186" y="942"/>
                  <a:pt x="218" y="894"/>
                  <a:pt x="230" y="865"/>
                </a:cubicBezTo>
                <a:cubicBezTo>
                  <a:pt x="238" y="840"/>
                  <a:pt x="251" y="822"/>
                  <a:pt x="260" y="797"/>
                </a:cubicBezTo>
                <a:cubicBezTo>
                  <a:pt x="253" y="728"/>
                  <a:pt x="261" y="705"/>
                  <a:pt x="207" y="670"/>
                </a:cubicBezTo>
                <a:cubicBezTo>
                  <a:pt x="172" y="618"/>
                  <a:pt x="140" y="644"/>
                  <a:pt x="132" y="580"/>
                </a:cubicBezTo>
                <a:cubicBezTo>
                  <a:pt x="136" y="516"/>
                  <a:pt x="198" y="502"/>
                  <a:pt x="230" y="453"/>
                </a:cubicBezTo>
                <a:cubicBezTo>
                  <a:pt x="224" y="396"/>
                  <a:pt x="230" y="340"/>
                  <a:pt x="170" y="318"/>
                </a:cubicBezTo>
                <a:cubicBezTo>
                  <a:pt x="144" y="284"/>
                  <a:pt x="122" y="294"/>
                  <a:pt x="100" y="276"/>
                </a:cubicBezTo>
                <a:cubicBezTo>
                  <a:pt x="93" y="270"/>
                  <a:pt x="41" y="240"/>
                  <a:pt x="36" y="232"/>
                </a:cubicBezTo>
                <a:cubicBezTo>
                  <a:pt x="28" y="219"/>
                  <a:pt x="0" y="184"/>
                  <a:pt x="60" y="140"/>
                </a:cubicBezTo>
                <a:cubicBezTo>
                  <a:pt x="84" y="119"/>
                  <a:pt x="153" y="98"/>
                  <a:pt x="184" y="80"/>
                </a:cubicBezTo>
                <a:cubicBezTo>
                  <a:pt x="205" y="56"/>
                  <a:pt x="238" y="19"/>
                  <a:pt x="252" y="0"/>
                </a:cubicBezTo>
              </a:path>
            </a:pathLst>
          </a:custGeom>
          <a:noFill/>
          <a:ln w="38100" cap="flat" cmpd="sng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ar-IQ"/>
          </a:p>
        </p:txBody>
      </p:sp>
      <p:grpSp>
        <p:nvGrpSpPr>
          <p:cNvPr id="18" name="Group 16"/>
          <p:cNvGrpSpPr>
            <a:grpSpLocks/>
          </p:cNvGrpSpPr>
          <p:nvPr/>
        </p:nvGrpSpPr>
        <p:grpSpPr bwMode="auto">
          <a:xfrm>
            <a:off x="304800" y="1219200"/>
            <a:ext cx="4267200" cy="5486400"/>
            <a:chOff x="144" y="576"/>
            <a:chExt cx="2736" cy="3456"/>
          </a:xfrm>
        </p:grpSpPr>
        <p:sp>
          <p:nvSpPr>
            <p:cNvPr id="19" name="Rectangle 17"/>
            <p:cNvSpPr>
              <a:spLocks noChangeArrowheads="1"/>
            </p:cNvSpPr>
            <p:nvPr/>
          </p:nvSpPr>
          <p:spPr bwMode="auto">
            <a:xfrm>
              <a:off x="144" y="2880"/>
              <a:ext cx="2736" cy="192"/>
            </a:xfrm>
            <a:prstGeom prst="rect">
              <a:avLst/>
            </a:prstGeom>
            <a:solidFill>
              <a:srgbClr val="99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ar-IQ"/>
            </a:p>
          </p:txBody>
        </p:sp>
        <p:sp>
          <p:nvSpPr>
            <p:cNvPr id="20" name="Rectangle 18"/>
            <p:cNvSpPr>
              <a:spLocks noChangeArrowheads="1"/>
            </p:cNvSpPr>
            <p:nvPr/>
          </p:nvSpPr>
          <p:spPr bwMode="auto">
            <a:xfrm>
              <a:off x="144" y="3072"/>
              <a:ext cx="2736" cy="192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ar-IQ"/>
            </a:p>
          </p:txBody>
        </p:sp>
        <p:sp>
          <p:nvSpPr>
            <p:cNvPr id="21" name="Rectangle 19"/>
            <p:cNvSpPr>
              <a:spLocks noChangeArrowheads="1"/>
            </p:cNvSpPr>
            <p:nvPr/>
          </p:nvSpPr>
          <p:spPr bwMode="auto">
            <a:xfrm>
              <a:off x="144" y="3264"/>
              <a:ext cx="2736" cy="192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ar-IQ"/>
            </a:p>
          </p:txBody>
        </p:sp>
        <p:sp>
          <p:nvSpPr>
            <p:cNvPr id="22" name="Rectangle 20"/>
            <p:cNvSpPr>
              <a:spLocks noChangeArrowheads="1"/>
            </p:cNvSpPr>
            <p:nvPr/>
          </p:nvSpPr>
          <p:spPr bwMode="auto">
            <a:xfrm>
              <a:off x="144" y="3456"/>
              <a:ext cx="2736" cy="192"/>
            </a:xfrm>
            <a:prstGeom prst="rect">
              <a:avLst/>
            </a:prstGeom>
            <a:solidFill>
              <a:srgbClr val="CCC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ar-IQ"/>
            </a:p>
          </p:txBody>
        </p:sp>
        <p:sp>
          <p:nvSpPr>
            <p:cNvPr id="23" name="Rectangle 21"/>
            <p:cNvSpPr>
              <a:spLocks noChangeArrowheads="1"/>
            </p:cNvSpPr>
            <p:nvPr/>
          </p:nvSpPr>
          <p:spPr bwMode="auto">
            <a:xfrm>
              <a:off x="144" y="3648"/>
              <a:ext cx="2736" cy="192"/>
            </a:xfrm>
            <a:prstGeom prst="rect">
              <a:avLst/>
            </a:prstGeom>
            <a:solidFill>
              <a:srgbClr val="99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ar-IQ"/>
            </a:p>
          </p:txBody>
        </p:sp>
        <p:sp>
          <p:nvSpPr>
            <p:cNvPr id="24" name="Rectangle 22"/>
            <p:cNvSpPr>
              <a:spLocks noChangeArrowheads="1"/>
            </p:cNvSpPr>
            <p:nvPr/>
          </p:nvSpPr>
          <p:spPr bwMode="auto">
            <a:xfrm>
              <a:off x="144" y="3840"/>
              <a:ext cx="2736" cy="192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ar-IQ"/>
            </a:p>
          </p:txBody>
        </p:sp>
        <p:sp>
          <p:nvSpPr>
            <p:cNvPr id="25" name="Rectangle 23"/>
            <p:cNvSpPr>
              <a:spLocks noChangeArrowheads="1"/>
            </p:cNvSpPr>
            <p:nvPr/>
          </p:nvSpPr>
          <p:spPr bwMode="auto">
            <a:xfrm>
              <a:off x="144" y="1728"/>
              <a:ext cx="2736" cy="192"/>
            </a:xfrm>
            <a:prstGeom prst="rect">
              <a:avLst/>
            </a:prstGeom>
            <a:solidFill>
              <a:srgbClr val="99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ar-IQ"/>
            </a:p>
          </p:txBody>
        </p:sp>
        <p:sp>
          <p:nvSpPr>
            <p:cNvPr id="26" name="Rectangle 24"/>
            <p:cNvSpPr>
              <a:spLocks noChangeArrowheads="1"/>
            </p:cNvSpPr>
            <p:nvPr/>
          </p:nvSpPr>
          <p:spPr bwMode="auto">
            <a:xfrm>
              <a:off x="144" y="1920"/>
              <a:ext cx="2736" cy="192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ar-IQ"/>
            </a:p>
          </p:txBody>
        </p:sp>
        <p:sp>
          <p:nvSpPr>
            <p:cNvPr id="27" name="Rectangle 25"/>
            <p:cNvSpPr>
              <a:spLocks noChangeArrowheads="1"/>
            </p:cNvSpPr>
            <p:nvPr/>
          </p:nvSpPr>
          <p:spPr bwMode="auto">
            <a:xfrm>
              <a:off x="144" y="2112"/>
              <a:ext cx="2736" cy="192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ar-IQ"/>
            </a:p>
          </p:txBody>
        </p:sp>
        <p:sp>
          <p:nvSpPr>
            <p:cNvPr id="28" name="Rectangle 26"/>
            <p:cNvSpPr>
              <a:spLocks noChangeArrowheads="1"/>
            </p:cNvSpPr>
            <p:nvPr/>
          </p:nvSpPr>
          <p:spPr bwMode="auto">
            <a:xfrm>
              <a:off x="144" y="2304"/>
              <a:ext cx="2736" cy="192"/>
            </a:xfrm>
            <a:prstGeom prst="rect">
              <a:avLst/>
            </a:prstGeom>
            <a:solidFill>
              <a:srgbClr val="CCC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ar-IQ"/>
            </a:p>
          </p:txBody>
        </p:sp>
        <p:sp>
          <p:nvSpPr>
            <p:cNvPr id="29" name="Rectangle 27"/>
            <p:cNvSpPr>
              <a:spLocks noChangeArrowheads="1"/>
            </p:cNvSpPr>
            <p:nvPr/>
          </p:nvSpPr>
          <p:spPr bwMode="auto">
            <a:xfrm>
              <a:off x="144" y="2496"/>
              <a:ext cx="2736" cy="192"/>
            </a:xfrm>
            <a:prstGeom prst="rect">
              <a:avLst/>
            </a:prstGeom>
            <a:solidFill>
              <a:srgbClr val="99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ar-IQ"/>
            </a:p>
          </p:txBody>
        </p:sp>
        <p:sp>
          <p:nvSpPr>
            <p:cNvPr id="30" name="Rectangle 28"/>
            <p:cNvSpPr>
              <a:spLocks noChangeArrowheads="1"/>
            </p:cNvSpPr>
            <p:nvPr/>
          </p:nvSpPr>
          <p:spPr bwMode="auto">
            <a:xfrm>
              <a:off x="144" y="2688"/>
              <a:ext cx="2736" cy="192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ar-IQ"/>
            </a:p>
          </p:txBody>
        </p:sp>
        <p:sp>
          <p:nvSpPr>
            <p:cNvPr id="31" name="Rectangle 29"/>
            <p:cNvSpPr>
              <a:spLocks noChangeArrowheads="1"/>
            </p:cNvSpPr>
            <p:nvPr/>
          </p:nvSpPr>
          <p:spPr bwMode="auto">
            <a:xfrm>
              <a:off x="144" y="576"/>
              <a:ext cx="2736" cy="192"/>
            </a:xfrm>
            <a:prstGeom prst="rect">
              <a:avLst/>
            </a:prstGeom>
            <a:solidFill>
              <a:srgbClr val="99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ar-IQ"/>
            </a:p>
          </p:txBody>
        </p:sp>
        <p:sp>
          <p:nvSpPr>
            <p:cNvPr id="32" name="Rectangle 30"/>
            <p:cNvSpPr>
              <a:spLocks noChangeArrowheads="1"/>
            </p:cNvSpPr>
            <p:nvPr/>
          </p:nvSpPr>
          <p:spPr bwMode="auto">
            <a:xfrm>
              <a:off x="144" y="768"/>
              <a:ext cx="2736" cy="192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ar-IQ"/>
            </a:p>
          </p:txBody>
        </p:sp>
        <p:sp>
          <p:nvSpPr>
            <p:cNvPr id="33" name="Rectangle 31"/>
            <p:cNvSpPr>
              <a:spLocks noChangeArrowheads="1"/>
            </p:cNvSpPr>
            <p:nvPr/>
          </p:nvSpPr>
          <p:spPr bwMode="auto">
            <a:xfrm>
              <a:off x="144" y="960"/>
              <a:ext cx="2736" cy="192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ar-IQ"/>
            </a:p>
          </p:txBody>
        </p:sp>
        <p:sp>
          <p:nvSpPr>
            <p:cNvPr id="34" name="Rectangle 32"/>
            <p:cNvSpPr>
              <a:spLocks noChangeArrowheads="1"/>
            </p:cNvSpPr>
            <p:nvPr/>
          </p:nvSpPr>
          <p:spPr bwMode="auto">
            <a:xfrm>
              <a:off x="144" y="1152"/>
              <a:ext cx="2736" cy="192"/>
            </a:xfrm>
            <a:prstGeom prst="rect">
              <a:avLst/>
            </a:prstGeom>
            <a:solidFill>
              <a:srgbClr val="CCC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ar-IQ"/>
            </a:p>
          </p:txBody>
        </p:sp>
        <p:sp>
          <p:nvSpPr>
            <p:cNvPr id="35" name="Rectangle 33"/>
            <p:cNvSpPr>
              <a:spLocks noChangeArrowheads="1"/>
            </p:cNvSpPr>
            <p:nvPr/>
          </p:nvSpPr>
          <p:spPr bwMode="auto">
            <a:xfrm>
              <a:off x="144" y="1344"/>
              <a:ext cx="2736" cy="192"/>
            </a:xfrm>
            <a:prstGeom prst="rect">
              <a:avLst/>
            </a:prstGeom>
            <a:solidFill>
              <a:srgbClr val="99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ar-IQ"/>
            </a:p>
          </p:txBody>
        </p:sp>
        <p:sp>
          <p:nvSpPr>
            <p:cNvPr id="36" name="Rectangle 34"/>
            <p:cNvSpPr>
              <a:spLocks noChangeArrowheads="1"/>
            </p:cNvSpPr>
            <p:nvPr/>
          </p:nvSpPr>
          <p:spPr bwMode="auto">
            <a:xfrm>
              <a:off x="144" y="1536"/>
              <a:ext cx="2736" cy="192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ar-IQ"/>
            </a:p>
          </p:txBody>
        </p:sp>
      </p:grpSp>
      <p:sp>
        <p:nvSpPr>
          <p:cNvPr id="37" name="Rectangle 35"/>
          <p:cNvSpPr>
            <a:spLocks noChangeArrowheads="1"/>
          </p:cNvSpPr>
          <p:nvPr/>
        </p:nvSpPr>
        <p:spPr bwMode="auto">
          <a:xfrm>
            <a:off x="2286000" y="1219200"/>
            <a:ext cx="533400" cy="54864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38" name="Rectangle 36"/>
          <p:cNvSpPr>
            <a:spLocks noChangeArrowheads="1"/>
          </p:cNvSpPr>
          <p:nvPr/>
        </p:nvSpPr>
        <p:spPr bwMode="auto">
          <a:xfrm>
            <a:off x="5334000" y="6400800"/>
            <a:ext cx="685800" cy="3048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39" name="Rectangle 37"/>
          <p:cNvSpPr>
            <a:spLocks noChangeArrowheads="1"/>
          </p:cNvSpPr>
          <p:nvPr/>
        </p:nvSpPr>
        <p:spPr bwMode="auto">
          <a:xfrm>
            <a:off x="6553200" y="6400800"/>
            <a:ext cx="685800" cy="3048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40" name="Rectangle 38"/>
          <p:cNvSpPr>
            <a:spLocks noChangeArrowheads="1"/>
          </p:cNvSpPr>
          <p:nvPr/>
        </p:nvSpPr>
        <p:spPr bwMode="auto">
          <a:xfrm>
            <a:off x="7239000" y="6400800"/>
            <a:ext cx="685800" cy="3048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41" name="Rectangle 39"/>
          <p:cNvSpPr>
            <a:spLocks noChangeArrowheads="1"/>
          </p:cNvSpPr>
          <p:nvPr/>
        </p:nvSpPr>
        <p:spPr bwMode="auto">
          <a:xfrm>
            <a:off x="5334000" y="6096000"/>
            <a:ext cx="685800" cy="3048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42" name="Rectangle 40"/>
          <p:cNvSpPr>
            <a:spLocks noChangeArrowheads="1"/>
          </p:cNvSpPr>
          <p:nvPr/>
        </p:nvSpPr>
        <p:spPr bwMode="auto">
          <a:xfrm>
            <a:off x="6553200" y="6096000"/>
            <a:ext cx="685800" cy="3048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43" name="Rectangle 41"/>
          <p:cNvSpPr>
            <a:spLocks noChangeArrowheads="1"/>
          </p:cNvSpPr>
          <p:nvPr/>
        </p:nvSpPr>
        <p:spPr bwMode="auto">
          <a:xfrm>
            <a:off x="7239000" y="6096000"/>
            <a:ext cx="685800" cy="3048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44" name="Rectangle 42"/>
          <p:cNvSpPr>
            <a:spLocks noChangeArrowheads="1"/>
          </p:cNvSpPr>
          <p:nvPr/>
        </p:nvSpPr>
        <p:spPr bwMode="auto">
          <a:xfrm>
            <a:off x="5334000" y="5791200"/>
            <a:ext cx="685800" cy="3048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45" name="Rectangle 43"/>
          <p:cNvSpPr>
            <a:spLocks noChangeArrowheads="1"/>
          </p:cNvSpPr>
          <p:nvPr/>
        </p:nvSpPr>
        <p:spPr bwMode="auto">
          <a:xfrm>
            <a:off x="6553200" y="5791200"/>
            <a:ext cx="685800" cy="3048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46" name="Rectangle 44"/>
          <p:cNvSpPr>
            <a:spLocks noChangeArrowheads="1"/>
          </p:cNvSpPr>
          <p:nvPr/>
        </p:nvSpPr>
        <p:spPr bwMode="auto">
          <a:xfrm>
            <a:off x="7239000" y="5791200"/>
            <a:ext cx="685800" cy="3048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47" name="Rectangle 45"/>
          <p:cNvSpPr>
            <a:spLocks noChangeArrowheads="1"/>
          </p:cNvSpPr>
          <p:nvPr/>
        </p:nvSpPr>
        <p:spPr bwMode="auto">
          <a:xfrm>
            <a:off x="5334000" y="5486400"/>
            <a:ext cx="685800" cy="3048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48" name="Rectangle 46"/>
          <p:cNvSpPr>
            <a:spLocks noChangeArrowheads="1"/>
          </p:cNvSpPr>
          <p:nvPr/>
        </p:nvSpPr>
        <p:spPr bwMode="auto">
          <a:xfrm>
            <a:off x="6553200" y="5486400"/>
            <a:ext cx="685800" cy="3048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49" name="Rectangle 47"/>
          <p:cNvSpPr>
            <a:spLocks noChangeArrowheads="1"/>
          </p:cNvSpPr>
          <p:nvPr/>
        </p:nvSpPr>
        <p:spPr bwMode="auto">
          <a:xfrm>
            <a:off x="7239000" y="5486400"/>
            <a:ext cx="685800" cy="3048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50" name="Rectangle 48"/>
          <p:cNvSpPr>
            <a:spLocks noChangeArrowheads="1"/>
          </p:cNvSpPr>
          <p:nvPr/>
        </p:nvSpPr>
        <p:spPr bwMode="auto">
          <a:xfrm>
            <a:off x="5334000" y="5181600"/>
            <a:ext cx="685800" cy="3048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51" name="Rectangle 49"/>
          <p:cNvSpPr>
            <a:spLocks noChangeArrowheads="1"/>
          </p:cNvSpPr>
          <p:nvPr/>
        </p:nvSpPr>
        <p:spPr bwMode="auto">
          <a:xfrm>
            <a:off x="6553200" y="5181600"/>
            <a:ext cx="685800" cy="3048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52" name="Rectangle 50"/>
          <p:cNvSpPr>
            <a:spLocks noChangeArrowheads="1"/>
          </p:cNvSpPr>
          <p:nvPr/>
        </p:nvSpPr>
        <p:spPr bwMode="auto">
          <a:xfrm>
            <a:off x="7239000" y="5181600"/>
            <a:ext cx="685800" cy="3048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53" name="Rectangle 51"/>
          <p:cNvSpPr>
            <a:spLocks noChangeArrowheads="1"/>
          </p:cNvSpPr>
          <p:nvPr/>
        </p:nvSpPr>
        <p:spPr bwMode="auto">
          <a:xfrm>
            <a:off x="5334000" y="4876800"/>
            <a:ext cx="685800" cy="3048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54" name="Rectangle 52"/>
          <p:cNvSpPr>
            <a:spLocks noChangeArrowheads="1"/>
          </p:cNvSpPr>
          <p:nvPr/>
        </p:nvSpPr>
        <p:spPr bwMode="auto">
          <a:xfrm>
            <a:off x="6553200" y="4876800"/>
            <a:ext cx="685800" cy="3048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55" name="Rectangle 53"/>
          <p:cNvSpPr>
            <a:spLocks noChangeArrowheads="1"/>
          </p:cNvSpPr>
          <p:nvPr/>
        </p:nvSpPr>
        <p:spPr bwMode="auto">
          <a:xfrm>
            <a:off x="7239000" y="4876800"/>
            <a:ext cx="685800" cy="3048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56" name="Rectangle 54"/>
          <p:cNvSpPr>
            <a:spLocks noChangeArrowheads="1"/>
          </p:cNvSpPr>
          <p:nvPr/>
        </p:nvSpPr>
        <p:spPr bwMode="auto">
          <a:xfrm>
            <a:off x="6553200" y="4572000"/>
            <a:ext cx="685800" cy="3048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57" name="Rectangle 55"/>
          <p:cNvSpPr>
            <a:spLocks noChangeArrowheads="1"/>
          </p:cNvSpPr>
          <p:nvPr/>
        </p:nvSpPr>
        <p:spPr bwMode="auto">
          <a:xfrm>
            <a:off x="7239000" y="4572000"/>
            <a:ext cx="685800" cy="3048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58" name="Rectangle 56"/>
          <p:cNvSpPr>
            <a:spLocks noChangeArrowheads="1"/>
          </p:cNvSpPr>
          <p:nvPr/>
        </p:nvSpPr>
        <p:spPr bwMode="auto">
          <a:xfrm>
            <a:off x="6553200" y="4267200"/>
            <a:ext cx="685800" cy="3048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59" name="Rectangle 57"/>
          <p:cNvSpPr>
            <a:spLocks noChangeArrowheads="1"/>
          </p:cNvSpPr>
          <p:nvPr/>
        </p:nvSpPr>
        <p:spPr bwMode="auto">
          <a:xfrm>
            <a:off x="7239000" y="4267200"/>
            <a:ext cx="685800" cy="3048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60" name="Rectangle 58"/>
          <p:cNvSpPr>
            <a:spLocks noChangeArrowheads="1"/>
          </p:cNvSpPr>
          <p:nvPr/>
        </p:nvSpPr>
        <p:spPr bwMode="auto">
          <a:xfrm>
            <a:off x="6553200" y="3962400"/>
            <a:ext cx="685800" cy="3048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61" name="Rectangle 59"/>
          <p:cNvSpPr>
            <a:spLocks noChangeArrowheads="1"/>
          </p:cNvSpPr>
          <p:nvPr/>
        </p:nvSpPr>
        <p:spPr bwMode="auto">
          <a:xfrm>
            <a:off x="7239000" y="3962400"/>
            <a:ext cx="685800" cy="3048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62" name="Rectangle 60"/>
          <p:cNvSpPr>
            <a:spLocks noChangeArrowheads="1"/>
          </p:cNvSpPr>
          <p:nvPr/>
        </p:nvSpPr>
        <p:spPr bwMode="auto">
          <a:xfrm>
            <a:off x="6553200" y="3657600"/>
            <a:ext cx="685800" cy="3048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63" name="Rectangle 61"/>
          <p:cNvSpPr>
            <a:spLocks noChangeArrowheads="1"/>
          </p:cNvSpPr>
          <p:nvPr/>
        </p:nvSpPr>
        <p:spPr bwMode="auto">
          <a:xfrm>
            <a:off x="7239000" y="3657600"/>
            <a:ext cx="685800" cy="3048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64" name="Rectangle 62"/>
          <p:cNvSpPr>
            <a:spLocks noChangeArrowheads="1"/>
          </p:cNvSpPr>
          <p:nvPr/>
        </p:nvSpPr>
        <p:spPr bwMode="auto">
          <a:xfrm>
            <a:off x="6553200" y="3352800"/>
            <a:ext cx="685800" cy="3048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65" name="Rectangle 63"/>
          <p:cNvSpPr>
            <a:spLocks noChangeArrowheads="1"/>
          </p:cNvSpPr>
          <p:nvPr/>
        </p:nvSpPr>
        <p:spPr bwMode="auto">
          <a:xfrm>
            <a:off x="7239000" y="3352800"/>
            <a:ext cx="685800" cy="3048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66" name="Rectangle 64"/>
          <p:cNvSpPr>
            <a:spLocks noChangeArrowheads="1"/>
          </p:cNvSpPr>
          <p:nvPr/>
        </p:nvSpPr>
        <p:spPr bwMode="auto">
          <a:xfrm>
            <a:off x="6553200" y="3048000"/>
            <a:ext cx="685800" cy="3048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67" name="Rectangle 65"/>
          <p:cNvSpPr>
            <a:spLocks noChangeArrowheads="1"/>
          </p:cNvSpPr>
          <p:nvPr/>
        </p:nvSpPr>
        <p:spPr bwMode="auto">
          <a:xfrm>
            <a:off x="7239000" y="3048000"/>
            <a:ext cx="685800" cy="3048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68" name="Rectangle 66"/>
          <p:cNvSpPr>
            <a:spLocks noChangeArrowheads="1"/>
          </p:cNvSpPr>
          <p:nvPr/>
        </p:nvSpPr>
        <p:spPr bwMode="auto">
          <a:xfrm>
            <a:off x="6553200" y="2743200"/>
            <a:ext cx="685800" cy="3048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69" name="Rectangle 67"/>
          <p:cNvSpPr>
            <a:spLocks noChangeArrowheads="1"/>
          </p:cNvSpPr>
          <p:nvPr/>
        </p:nvSpPr>
        <p:spPr bwMode="auto">
          <a:xfrm>
            <a:off x="7239000" y="2743200"/>
            <a:ext cx="685800" cy="3048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70" name="Rectangle 68"/>
          <p:cNvSpPr>
            <a:spLocks noChangeArrowheads="1"/>
          </p:cNvSpPr>
          <p:nvPr/>
        </p:nvSpPr>
        <p:spPr bwMode="auto">
          <a:xfrm>
            <a:off x="6553200" y="2438400"/>
            <a:ext cx="685800" cy="3048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71" name="Rectangle 69"/>
          <p:cNvSpPr>
            <a:spLocks noChangeArrowheads="1"/>
          </p:cNvSpPr>
          <p:nvPr/>
        </p:nvSpPr>
        <p:spPr bwMode="auto">
          <a:xfrm>
            <a:off x="7239000" y="2438400"/>
            <a:ext cx="685800" cy="3048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72" name="Rectangle 70"/>
          <p:cNvSpPr>
            <a:spLocks noChangeArrowheads="1"/>
          </p:cNvSpPr>
          <p:nvPr/>
        </p:nvSpPr>
        <p:spPr bwMode="auto">
          <a:xfrm>
            <a:off x="6553200" y="2133600"/>
            <a:ext cx="685800" cy="3048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73" name="Rectangle 71"/>
          <p:cNvSpPr>
            <a:spLocks noChangeArrowheads="1"/>
          </p:cNvSpPr>
          <p:nvPr/>
        </p:nvSpPr>
        <p:spPr bwMode="auto">
          <a:xfrm>
            <a:off x="7239000" y="2133600"/>
            <a:ext cx="685800" cy="3048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74" name="Rectangle 72"/>
          <p:cNvSpPr>
            <a:spLocks noChangeArrowheads="1"/>
          </p:cNvSpPr>
          <p:nvPr/>
        </p:nvSpPr>
        <p:spPr bwMode="auto">
          <a:xfrm>
            <a:off x="6553200" y="1828800"/>
            <a:ext cx="685800" cy="3048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75" name="Rectangle 73"/>
          <p:cNvSpPr>
            <a:spLocks noChangeArrowheads="1"/>
          </p:cNvSpPr>
          <p:nvPr/>
        </p:nvSpPr>
        <p:spPr bwMode="auto">
          <a:xfrm>
            <a:off x="7239000" y="1828800"/>
            <a:ext cx="685800" cy="3048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76" name="Rectangle 74"/>
          <p:cNvSpPr>
            <a:spLocks noChangeArrowheads="1"/>
          </p:cNvSpPr>
          <p:nvPr/>
        </p:nvSpPr>
        <p:spPr bwMode="auto">
          <a:xfrm>
            <a:off x="6553200" y="1524000"/>
            <a:ext cx="685800" cy="3048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77" name="Rectangle 75"/>
          <p:cNvSpPr>
            <a:spLocks noChangeArrowheads="1"/>
          </p:cNvSpPr>
          <p:nvPr/>
        </p:nvSpPr>
        <p:spPr bwMode="auto">
          <a:xfrm>
            <a:off x="7239000" y="1524000"/>
            <a:ext cx="685800" cy="3048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78" name="Rectangle 76"/>
          <p:cNvSpPr>
            <a:spLocks noChangeArrowheads="1"/>
          </p:cNvSpPr>
          <p:nvPr/>
        </p:nvSpPr>
        <p:spPr bwMode="auto">
          <a:xfrm>
            <a:off x="6553200" y="1219200"/>
            <a:ext cx="685800" cy="3048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79" name="Rectangle 77"/>
          <p:cNvSpPr>
            <a:spLocks noChangeArrowheads="1"/>
          </p:cNvSpPr>
          <p:nvPr/>
        </p:nvSpPr>
        <p:spPr bwMode="auto">
          <a:xfrm>
            <a:off x="7239000" y="1219200"/>
            <a:ext cx="685800" cy="3048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grpSp>
        <p:nvGrpSpPr>
          <p:cNvPr id="80" name="Group 78"/>
          <p:cNvGrpSpPr>
            <a:grpSpLocks/>
          </p:cNvGrpSpPr>
          <p:nvPr/>
        </p:nvGrpSpPr>
        <p:grpSpPr bwMode="auto">
          <a:xfrm>
            <a:off x="1524000" y="228600"/>
            <a:ext cx="2286000" cy="1447800"/>
            <a:chOff x="960" y="144"/>
            <a:chExt cx="1440" cy="912"/>
          </a:xfrm>
        </p:grpSpPr>
        <p:grpSp>
          <p:nvGrpSpPr>
            <p:cNvPr id="81" name="Group 79"/>
            <p:cNvGrpSpPr>
              <a:grpSpLocks/>
            </p:cNvGrpSpPr>
            <p:nvPr/>
          </p:nvGrpSpPr>
          <p:grpSpPr bwMode="auto">
            <a:xfrm>
              <a:off x="1632" y="144"/>
              <a:ext cx="96" cy="912"/>
              <a:chOff x="1632" y="144"/>
              <a:chExt cx="96" cy="912"/>
            </a:xfrm>
          </p:grpSpPr>
          <p:sp>
            <p:nvSpPr>
              <p:cNvPr id="84" name="Rectangle 80"/>
              <p:cNvSpPr>
                <a:spLocks noChangeArrowheads="1"/>
              </p:cNvSpPr>
              <p:nvPr/>
            </p:nvSpPr>
            <p:spPr bwMode="auto">
              <a:xfrm>
                <a:off x="1632" y="144"/>
                <a:ext cx="96" cy="456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folHlink">
                      <a:gamma/>
                      <a:shade val="46275"/>
                      <a:invGamma/>
                    </a:schemeClr>
                  </a:gs>
                </a:gsLst>
                <a:lin ang="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ar-IQ"/>
              </a:p>
            </p:txBody>
          </p:sp>
          <p:sp>
            <p:nvSpPr>
              <p:cNvPr id="85" name="Rectangle 81"/>
              <p:cNvSpPr>
                <a:spLocks noChangeArrowheads="1"/>
              </p:cNvSpPr>
              <p:nvPr/>
            </p:nvSpPr>
            <p:spPr bwMode="auto">
              <a:xfrm>
                <a:off x="1632" y="600"/>
                <a:ext cx="96" cy="456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folHlink">
                      <a:gamma/>
                      <a:shade val="46275"/>
                      <a:invGamma/>
                    </a:schemeClr>
                  </a:gs>
                </a:gsLst>
                <a:lin ang="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ar-IQ"/>
              </a:p>
            </p:txBody>
          </p:sp>
        </p:grpSp>
        <p:sp>
          <p:nvSpPr>
            <p:cNvPr id="82" name="Oval 82"/>
            <p:cNvSpPr>
              <a:spLocks noChangeArrowheads="1"/>
            </p:cNvSpPr>
            <p:nvPr/>
          </p:nvSpPr>
          <p:spPr bwMode="auto">
            <a:xfrm>
              <a:off x="1680" y="384"/>
              <a:ext cx="240" cy="192"/>
            </a:xfrm>
            <a:prstGeom prst="ellipse">
              <a:avLst/>
            </a:prstGeom>
            <a:solidFill>
              <a:srgbClr val="FF0000">
                <a:alpha val="50000"/>
              </a:srgbClr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IQ"/>
            </a:p>
          </p:txBody>
        </p:sp>
        <p:sp>
          <p:nvSpPr>
            <p:cNvPr id="83" name="Oval 83"/>
            <p:cNvSpPr>
              <a:spLocks noChangeArrowheads="1"/>
            </p:cNvSpPr>
            <p:nvPr/>
          </p:nvSpPr>
          <p:spPr bwMode="auto">
            <a:xfrm>
              <a:off x="960" y="816"/>
              <a:ext cx="1440" cy="96"/>
            </a:xfrm>
            <a:prstGeom prst="ellipse">
              <a:avLst/>
            </a:prstGeom>
            <a:solidFill>
              <a:srgbClr val="FF0000">
                <a:alpha val="50000"/>
              </a:srgbClr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IQ"/>
            </a:p>
          </p:txBody>
        </p:sp>
      </p:grpSp>
      <p:sp>
        <p:nvSpPr>
          <p:cNvPr id="86" name="Rectangle 84"/>
          <p:cNvSpPr>
            <a:spLocks noChangeArrowheads="1"/>
          </p:cNvSpPr>
          <p:nvPr/>
        </p:nvSpPr>
        <p:spPr bwMode="auto">
          <a:xfrm>
            <a:off x="1752600" y="0"/>
            <a:ext cx="1371600" cy="1219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87" name="Rectangle 85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8001000" cy="1066800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What does logging mean?</a:t>
            </a:r>
          </a:p>
        </p:txBody>
      </p:sp>
      <p:sp>
        <p:nvSpPr>
          <p:cNvPr id="88" name="Freeform 86"/>
          <p:cNvSpPr>
            <a:spLocks/>
          </p:cNvSpPr>
          <p:nvPr/>
        </p:nvSpPr>
        <p:spPr bwMode="auto">
          <a:xfrm>
            <a:off x="6677025" y="3524250"/>
            <a:ext cx="474663" cy="2736850"/>
          </a:xfrm>
          <a:custGeom>
            <a:avLst/>
            <a:gdLst/>
            <a:ahLst/>
            <a:cxnLst>
              <a:cxn ang="0">
                <a:pos x="46" y="1724"/>
              </a:cxn>
              <a:cxn ang="0">
                <a:pos x="58" y="1644"/>
              </a:cxn>
              <a:cxn ang="0">
                <a:pos x="90" y="1620"/>
              </a:cxn>
              <a:cxn ang="0">
                <a:pos x="114" y="1596"/>
              </a:cxn>
              <a:cxn ang="0">
                <a:pos x="134" y="1572"/>
              </a:cxn>
              <a:cxn ang="0">
                <a:pos x="94" y="1452"/>
              </a:cxn>
              <a:cxn ang="0">
                <a:pos x="74" y="1428"/>
              </a:cxn>
              <a:cxn ang="0">
                <a:pos x="42" y="1400"/>
              </a:cxn>
              <a:cxn ang="0">
                <a:pos x="14" y="1372"/>
              </a:cxn>
              <a:cxn ang="0">
                <a:pos x="82" y="1232"/>
              </a:cxn>
              <a:cxn ang="0">
                <a:pos x="218" y="1192"/>
              </a:cxn>
              <a:cxn ang="0">
                <a:pos x="286" y="1160"/>
              </a:cxn>
              <a:cxn ang="0">
                <a:pos x="278" y="1104"/>
              </a:cxn>
              <a:cxn ang="0">
                <a:pos x="194" y="1072"/>
              </a:cxn>
              <a:cxn ang="0">
                <a:pos x="38" y="1032"/>
              </a:cxn>
              <a:cxn ang="0">
                <a:pos x="2" y="1000"/>
              </a:cxn>
              <a:cxn ang="0">
                <a:pos x="2" y="904"/>
              </a:cxn>
              <a:cxn ang="0">
                <a:pos x="114" y="820"/>
              </a:cxn>
              <a:cxn ang="0">
                <a:pos x="170" y="752"/>
              </a:cxn>
              <a:cxn ang="0">
                <a:pos x="146" y="692"/>
              </a:cxn>
              <a:cxn ang="0">
                <a:pos x="94" y="664"/>
              </a:cxn>
              <a:cxn ang="0">
                <a:pos x="34" y="620"/>
              </a:cxn>
              <a:cxn ang="0">
                <a:pos x="30" y="536"/>
              </a:cxn>
              <a:cxn ang="0">
                <a:pos x="70" y="472"/>
              </a:cxn>
              <a:cxn ang="0">
                <a:pos x="130" y="436"/>
              </a:cxn>
              <a:cxn ang="0">
                <a:pos x="154" y="380"/>
              </a:cxn>
              <a:cxn ang="0">
                <a:pos x="122" y="316"/>
              </a:cxn>
              <a:cxn ang="0">
                <a:pos x="86" y="220"/>
              </a:cxn>
              <a:cxn ang="0">
                <a:pos x="94" y="112"/>
              </a:cxn>
              <a:cxn ang="0">
                <a:pos x="154" y="84"/>
              </a:cxn>
              <a:cxn ang="0">
                <a:pos x="234" y="60"/>
              </a:cxn>
              <a:cxn ang="0">
                <a:pos x="262" y="0"/>
              </a:cxn>
            </a:cxnLst>
            <a:rect l="0" t="0" r="r" b="b"/>
            <a:pathLst>
              <a:path w="299" h="1724">
                <a:moveTo>
                  <a:pt x="46" y="1724"/>
                </a:moveTo>
                <a:cubicBezTo>
                  <a:pt x="37" y="1696"/>
                  <a:pt x="30" y="1663"/>
                  <a:pt x="58" y="1644"/>
                </a:cubicBezTo>
                <a:cubicBezTo>
                  <a:pt x="68" y="1628"/>
                  <a:pt x="77" y="1633"/>
                  <a:pt x="90" y="1620"/>
                </a:cubicBezTo>
                <a:cubicBezTo>
                  <a:pt x="120" y="1590"/>
                  <a:pt x="86" y="1615"/>
                  <a:pt x="114" y="1596"/>
                </a:cubicBezTo>
                <a:cubicBezTo>
                  <a:pt x="120" y="1587"/>
                  <a:pt x="133" y="1582"/>
                  <a:pt x="134" y="1572"/>
                </a:cubicBezTo>
                <a:cubicBezTo>
                  <a:pt x="140" y="1507"/>
                  <a:pt x="133" y="1491"/>
                  <a:pt x="94" y="1452"/>
                </a:cubicBezTo>
                <a:cubicBezTo>
                  <a:pt x="53" y="1411"/>
                  <a:pt x="116" y="1456"/>
                  <a:pt x="74" y="1428"/>
                </a:cubicBezTo>
                <a:cubicBezTo>
                  <a:pt x="66" y="1416"/>
                  <a:pt x="42" y="1400"/>
                  <a:pt x="42" y="1400"/>
                </a:cubicBezTo>
                <a:cubicBezTo>
                  <a:pt x="32" y="1386"/>
                  <a:pt x="24" y="1386"/>
                  <a:pt x="14" y="1372"/>
                </a:cubicBezTo>
                <a:cubicBezTo>
                  <a:pt x="0" y="1301"/>
                  <a:pt x="3" y="1248"/>
                  <a:pt x="82" y="1232"/>
                </a:cubicBezTo>
                <a:cubicBezTo>
                  <a:pt x="123" y="1211"/>
                  <a:pt x="173" y="1203"/>
                  <a:pt x="218" y="1192"/>
                </a:cubicBezTo>
                <a:cubicBezTo>
                  <a:pt x="239" y="1178"/>
                  <a:pt x="264" y="1175"/>
                  <a:pt x="286" y="1160"/>
                </a:cubicBezTo>
                <a:cubicBezTo>
                  <a:pt x="295" y="1133"/>
                  <a:pt x="299" y="1118"/>
                  <a:pt x="278" y="1104"/>
                </a:cubicBezTo>
                <a:cubicBezTo>
                  <a:pt x="258" y="1091"/>
                  <a:pt x="216" y="1083"/>
                  <a:pt x="194" y="1072"/>
                </a:cubicBezTo>
                <a:cubicBezTo>
                  <a:pt x="158" y="1059"/>
                  <a:pt x="70" y="1049"/>
                  <a:pt x="38" y="1032"/>
                </a:cubicBezTo>
                <a:cubicBezTo>
                  <a:pt x="26" y="1019"/>
                  <a:pt x="7" y="1017"/>
                  <a:pt x="2" y="1000"/>
                </a:cubicBezTo>
                <a:cubicBezTo>
                  <a:pt x="3" y="985"/>
                  <a:pt x="0" y="919"/>
                  <a:pt x="2" y="904"/>
                </a:cubicBezTo>
                <a:cubicBezTo>
                  <a:pt x="9" y="852"/>
                  <a:pt x="76" y="846"/>
                  <a:pt x="114" y="820"/>
                </a:cubicBezTo>
                <a:cubicBezTo>
                  <a:pt x="141" y="802"/>
                  <a:pt x="146" y="768"/>
                  <a:pt x="170" y="752"/>
                </a:cubicBezTo>
                <a:cubicBezTo>
                  <a:pt x="180" y="721"/>
                  <a:pt x="175" y="702"/>
                  <a:pt x="146" y="692"/>
                </a:cubicBezTo>
                <a:cubicBezTo>
                  <a:pt x="130" y="676"/>
                  <a:pt x="112" y="675"/>
                  <a:pt x="94" y="664"/>
                </a:cubicBezTo>
                <a:cubicBezTo>
                  <a:pt x="77" y="651"/>
                  <a:pt x="45" y="634"/>
                  <a:pt x="34" y="620"/>
                </a:cubicBezTo>
                <a:cubicBezTo>
                  <a:pt x="27" y="609"/>
                  <a:pt x="30" y="536"/>
                  <a:pt x="30" y="536"/>
                </a:cubicBezTo>
                <a:cubicBezTo>
                  <a:pt x="35" y="498"/>
                  <a:pt x="41" y="501"/>
                  <a:pt x="70" y="472"/>
                </a:cubicBezTo>
                <a:cubicBezTo>
                  <a:pt x="82" y="460"/>
                  <a:pt x="121" y="450"/>
                  <a:pt x="130" y="436"/>
                </a:cubicBezTo>
                <a:cubicBezTo>
                  <a:pt x="142" y="418"/>
                  <a:pt x="150" y="412"/>
                  <a:pt x="154" y="380"/>
                </a:cubicBezTo>
                <a:cubicBezTo>
                  <a:pt x="154" y="332"/>
                  <a:pt x="154" y="337"/>
                  <a:pt x="122" y="316"/>
                </a:cubicBezTo>
                <a:cubicBezTo>
                  <a:pt x="113" y="303"/>
                  <a:pt x="114" y="332"/>
                  <a:pt x="86" y="220"/>
                </a:cubicBezTo>
                <a:cubicBezTo>
                  <a:pt x="82" y="187"/>
                  <a:pt x="83" y="141"/>
                  <a:pt x="94" y="112"/>
                </a:cubicBezTo>
                <a:cubicBezTo>
                  <a:pt x="94" y="111"/>
                  <a:pt x="151" y="86"/>
                  <a:pt x="154" y="84"/>
                </a:cubicBezTo>
                <a:cubicBezTo>
                  <a:pt x="185" y="66"/>
                  <a:pt x="199" y="64"/>
                  <a:pt x="234" y="60"/>
                </a:cubicBezTo>
                <a:cubicBezTo>
                  <a:pt x="251" y="54"/>
                  <a:pt x="247" y="10"/>
                  <a:pt x="262" y="0"/>
                </a:cubicBez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89" name="Freeform 87"/>
          <p:cNvSpPr>
            <a:spLocks/>
          </p:cNvSpPr>
          <p:nvPr/>
        </p:nvSpPr>
        <p:spPr bwMode="auto">
          <a:xfrm>
            <a:off x="7281863" y="1974850"/>
            <a:ext cx="449262" cy="2768600"/>
          </a:xfrm>
          <a:custGeom>
            <a:avLst/>
            <a:gdLst/>
            <a:ahLst/>
            <a:cxnLst>
              <a:cxn ang="0">
                <a:pos x="53" y="1744"/>
              </a:cxn>
              <a:cxn ang="0">
                <a:pos x="9" y="1592"/>
              </a:cxn>
              <a:cxn ang="0">
                <a:pos x="61" y="1440"/>
              </a:cxn>
              <a:cxn ang="0">
                <a:pos x="85" y="1376"/>
              </a:cxn>
              <a:cxn ang="0">
                <a:pos x="53" y="1188"/>
              </a:cxn>
              <a:cxn ang="0">
                <a:pos x="65" y="1116"/>
              </a:cxn>
              <a:cxn ang="0">
                <a:pos x="173" y="1068"/>
              </a:cxn>
              <a:cxn ang="0">
                <a:pos x="257" y="1032"/>
              </a:cxn>
              <a:cxn ang="0">
                <a:pos x="273" y="1008"/>
              </a:cxn>
              <a:cxn ang="0">
                <a:pos x="249" y="916"/>
              </a:cxn>
              <a:cxn ang="0">
                <a:pos x="193" y="888"/>
              </a:cxn>
              <a:cxn ang="0">
                <a:pos x="45" y="832"/>
              </a:cxn>
              <a:cxn ang="0">
                <a:pos x="9" y="772"/>
              </a:cxn>
              <a:cxn ang="0">
                <a:pos x="25" y="712"/>
              </a:cxn>
              <a:cxn ang="0">
                <a:pos x="109" y="676"/>
              </a:cxn>
              <a:cxn ang="0">
                <a:pos x="169" y="636"/>
              </a:cxn>
              <a:cxn ang="0">
                <a:pos x="149" y="532"/>
              </a:cxn>
              <a:cxn ang="0">
                <a:pos x="73" y="464"/>
              </a:cxn>
              <a:cxn ang="0">
                <a:pos x="49" y="364"/>
              </a:cxn>
              <a:cxn ang="0">
                <a:pos x="101" y="308"/>
              </a:cxn>
              <a:cxn ang="0">
                <a:pos x="173" y="256"/>
              </a:cxn>
              <a:cxn ang="0">
                <a:pos x="189" y="172"/>
              </a:cxn>
              <a:cxn ang="0">
                <a:pos x="173" y="100"/>
              </a:cxn>
              <a:cxn ang="0">
                <a:pos x="169" y="0"/>
              </a:cxn>
            </a:cxnLst>
            <a:rect l="0" t="0" r="r" b="b"/>
            <a:pathLst>
              <a:path w="283" h="1744">
                <a:moveTo>
                  <a:pt x="53" y="1744"/>
                </a:moveTo>
                <a:cubicBezTo>
                  <a:pt x="36" y="1694"/>
                  <a:pt x="17" y="1646"/>
                  <a:pt x="9" y="1592"/>
                </a:cubicBezTo>
                <a:cubicBezTo>
                  <a:pt x="11" y="1543"/>
                  <a:pt x="0" y="1460"/>
                  <a:pt x="61" y="1440"/>
                </a:cubicBezTo>
                <a:cubicBezTo>
                  <a:pt x="68" y="1418"/>
                  <a:pt x="72" y="1395"/>
                  <a:pt x="85" y="1376"/>
                </a:cubicBezTo>
                <a:cubicBezTo>
                  <a:pt x="97" y="1304"/>
                  <a:pt x="66" y="1254"/>
                  <a:pt x="53" y="1188"/>
                </a:cubicBezTo>
                <a:cubicBezTo>
                  <a:pt x="58" y="1132"/>
                  <a:pt x="52" y="1155"/>
                  <a:pt x="65" y="1116"/>
                </a:cubicBezTo>
                <a:cubicBezTo>
                  <a:pt x="76" y="1084"/>
                  <a:pt x="146" y="1071"/>
                  <a:pt x="173" y="1068"/>
                </a:cubicBezTo>
                <a:cubicBezTo>
                  <a:pt x="202" y="1058"/>
                  <a:pt x="228" y="1042"/>
                  <a:pt x="257" y="1032"/>
                </a:cubicBezTo>
                <a:cubicBezTo>
                  <a:pt x="262" y="1024"/>
                  <a:pt x="268" y="1016"/>
                  <a:pt x="273" y="1008"/>
                </a:cubicBezTo>
                <a:cubicBezTo>
                  <a:pt x="283" y="994"/>
                  <a:pt x="274" y="924"/>
                  <a:pt x="249" y="916"/>
                </a:cubicBezTo>
                <a:cubicBezTo>
                  <a:pt x="236" y="896"/>
                  <a:pt x="217" y="903"/>
                  <a:pt x="193" y="888"/>
                </a:cubicBezTo>
                <a:cubicBezTo>
                  <a:pt x="174" y="877"/>
                  <a:pt x="67" y="847"/>
                  <a:pt x="45" y="832"/>
                </a:cubicBezTo>
                <a:cubicBezTo>
                  <a:pt x="23" y="814"/>
                  <a:pt x="16" y="788"/>
                  <a:pt x="9" y="772"/>
                </a:cubicBezTo>
                <a:cubicBezTo>
                  <a:pt x="9" y="756"/>
                  <a:pt x="21" y="727"/>
                  <a:pt x="25" y="712"/>
                </a:cubicBezTo>
                <a:cubicBezTo>
                  <a:pt x="36" y="698"/>
                  <a:pt x="92" y="690"/>
                  <a:pt x="109" y="676"/>
                </a:cubicBezTo>
                <a:cubicBezTo>
                  <a:pt x="127" y="660"/>
                  <a:pt x="165" y="663"/>
                  <a:pt x="169" y="636"/>
                </a:cubicBezTo>
                <a:cubicBezTo>
                  <a:pt x="173" y="604"/>
                  <a:pt x="179" y="552"/>
                  <a:pt x="149" y="532"/>
                </a:cubicBezTo>
                <a:cubicBezTo>
                  <a:pt x="136" y="494"/>
                  <a:pt x="100" y="491"/>
                  <a:pt x="73" y="464"/>
                </a:cubicBezTo>
                <a:cubicBezTo>
                  <a:pt x="58" y="442"/>
                  <a:pt x="48" y="393"/>
                  <a:pt x="49" y="364"/>
                </a:cubicBezTo>
                <a:cubicBezTo>
                  <a:pt x="59" y="323"/>
                  <a:pt x="69" y="340"/>
                  <a:pt x="101" y="308"/>
                </a:cubicBezTo>
                <a:cubicBezTo>
                  <a:pt x="108" y="288"/>
                  <a:pt x="155" y="268"/>
                  <a:pt x="173" y="256"/>
                </a:cubicBezTo>
                <a:cubicBezTo>
                  <a:pt x="188" y="235"/>
                  <a:pt x="185" y="195"/>
                  <a:pt x="189" y="172"/>
                </a:cubicBezTo>
                <a:cubicBezTo>
                  <a:pt x="193" y="168"/>
                  <a:pt x="172" y="106"/>
                  <a:pt x="173" y="100"/>
                </a:cubicBezTo>
                <a:cubicBezTo>
                  <a:pt x="176" y="84"/>
                  <a:pt x="169" y="16"/>
                  <a:pt x="169" y="0"/>
                </a:cubicBezTo>
              </a:path>
            </a:pathLst>
          </a:custGeom>
          <a:noFill/>
          <a:ln w="38100" cap="flat" cmpd="sng">
            <a:solidFill>
              <a:srgbClr val="0033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90" name="Freeform 88"/>
          <p:cNvSpPr>
            <a:spLocks/>
          </p:cNvSpPr>
          <p:nvPr/>
        </p:nvSpPr>
        <p:spPr bwMode="auto">
          <a:xfrm>
            <a:off x="7445375" y="2895600"/>
            <a:ext cx="361950" cy="2781300"/>
          </a:xfrm>
          <a:custGeom>
            <a:avLst/>
            <a:gdLst/>
            <a:ahLst/>
            <a:cxnLst>
              <a:cxn ang="0">
                <a:pos x="182" y="1752"/>
              </a:cxn>
              <a:cxn ang="0">
                <a:pos x="178" y="1696"/>
              </a:cxn>
              <a:cxn ang="0">
                <a:pos x="166" y="1684"/>
              </a:cxn>
              <a:cxn ang="0">
                <a:pos x="150" y="1660"/>
              </a:cxn>
              <a:cxn ang="0">
                <a:pos x="58" y="1600"/>
              </a:cxn>
              <a:cxn ang="0">
                <a:pos x="42" y="1576"/>
              </a:cxn>
              <a:cxn ang="0">
                <a:pos x="34" y="1552"/>
              </a:cxn>
              <a:cxn ang="0">
                <a:pos x="58" y="1500"/>
              </a:cxn>
              <a:cxn ang="0">
                <a:pos x="90" y="1468"/>
              </a:cxn>
              <a:cxn ang="0">
                <a:pos x="194" y="1360"/>
              </a:cxn>
              <a:cxn ang="0">
                <a:pos x="158" y="1264"/>
              </a:cxn>
              <a:cxn ang="0">
                <a:pos x="134" y="1252"/>
              </a:cxn>
              <a:cxn ang="0">
                <a:pos x="78" y="1208"/>
              </a:cxn>
              <a:cxn ang="0">
                <a:pos x="58" y="1172"/>
              </a:cxn>
              <a:cxn ang="0">
                <a:pos x="62" y="1108"/>
              </a:cxn>
              <a:cxn ang="0">
                <a:pos x="94" y="1080"/>
              </a:cxn>
              <a:cxn ang="0">
                <a:pos x="194" y="1028"/>
              </a:cxn>
              <a:cxn ang="0">
                <a:pos x="210" y="1004"/>
              </a:cxn>
              <a:cxn ang="0">
                <a:pos x="214" y="940"/>
              </a:cxn>
              <a:cxn ang="0">
                <a:pos x="126" y="852"/>
              </a:cxn>
              <a:cxn ang="0">
                <a:pos x="78" y="760"/>
              </a:cxn>
              <a:cxn ang="0">
                <a:pos x="90" y="656"/>
              </a:cxn>
              <a:cxn ang="0">
                <a:pos x="138" y="540"/>
              </a:cxn>
              <a:cxn ang="0">
                <a:pos x="86" y="484"/>
              </a:cxn>
              <a:cxn ang="0">
                <a:pos x="18" y="432"/>
              </a:cxn>
              <a:cxn ang="0">
                <a:pos x="6" y="384"/>
              </a:cxn>
              <a:cxn ang="0">
                <a:pos x="22" y="324"/>
              </a:cxn>
              <a:cxn ang="0">
                <a:pos x="66" y="280"/>
              </a:cxn>
              <a:cxn ang="0">
                <a:pos x="106" y="268"/>
              </a:cxn>
              <a:cxn ang="0">
                <a:pos x="186" y="236"/>
              </a:cxn>
              <a:cxn ang="0">
                <a:pos x="182" y="156"/>
              </a:cxn>
              <a:cxn ang="0">
                <a:pos x="110" y="92"/>
              </a:cxn>
              <a:cxn ang="0">
                <a:pos x="78" y="0"/>
              </a:cxn>
            </a:cxnLst>
            <a:rect l="0" t="0" r="r" b="b"/>
            <a:pathLst>
              <a:path w="228" h="1752">
                <a:moveTo>
                  <a:pt x="182" y="1752"/>
                </a:moveTo>
                <a:cubicBezTo>
                  <a:pt x="181" y="1733"/>
                  <a:pt x="182" y="1714"/>
                  <a:pt x="178" y="1696"/>
                </a:cubicBezTo>
                <a:cubicBezTo>
                  <a:pt x="177" y="1690"/>
                  <a:pt x="169" y="1688"/>
                  <a:pt x="166" y="1684"/>
                </a:cubicBezTo>
                <a:cubicBezTo>
                  <a:pt x="160" y="1676"/>
                  <a:pt x="158" y="1665"/>
                  <a:pt x="150" y="1660"/>
                </a:cubicBezTo>
                <a:cubicBezTo>
                  <a:pt x="124" y="1642"/>
                  <a:pt x="87" y="1610"/>
                  <a:pt x="58" y="1600"/>
                </a:cubicBezTo>
                <a:cubicBezTo>
                  <a:pt x="53" y="1592"/>
                  <a:pt x="45" y="1585"/>
                  <a:pt x="42" y="1576"/>
                </a:cubicBezTo>
                <a:cubicBezTo>
                  <a:pt x="39" y="1568"/>
                  <a:pt x="34" y="1552"/>
                  <a:pt x="34" y="1552"/>
                </a:cubicBezTo>
                <a:cubicBezTo>
                  <a:pt x="40" y="1527"/>
                  <a:pt x="38" y="1513"/>
                  <a:pt x="58" y="1500"/>
                </a:cubicBezTo>
                <a:cubicBezTo>
                  <a:pt x="64" y="1482"/>
                  <a:pt x="78" y="1483"/>
                  <a:pt x="90" y="1468"/>
                </a:cubicBezTo>
                <a:cubicBezTo>
                  <a:pt x="122" y="1429"/>
                  <a:pt x="177" y="1412"/>
                  <a:pt x="194" y="1360"/>
                </a:cubicBezTo>
                <a:cubicBezTo>
                  <a:pt x="191" y="1333"/>
                  <a:pt x="179" y="1285"/>
                  <a:pt x="158" y="1264"/>
                </a:cubicBezTo>
                <a:cubicBezTo>
                  <a:pt x="145" y="1251"/>
                  <a:pt x="149" y="1260"/>
                  <a:pt x="134" y="1252"/>
                </a:cubicBezTo>
                <a:cubicBezTo>
                  <a:pt x="121" y="1243"/>
                  <a:pt x="91" y="1221"/>
                  <a:pt x="78" y="1208"/>
                </a:cubicBezTo>
                <a:cubicBezTo>
                  <a:pt x="74" y="1195"/>
                  <a:pt x="58" y="1172"/>
                  <a:pt x="58" y="1172"/>
                </a:cubicBezTo>
                <a:cubicBezTo>
                  <a:pt x="59" y="1151"/>
                  <a:pt x="59" y="1129"/>
                  <a:pt x="62" y="1108"/>
                </a:cubicBezTo>
                <a:cubicBezTo>
                  <a:pt x="64" y="1097"/>
                  <a:pt x="89" y="1082"/>
                  <a:pt x="94" y="1080"/>
                </a:cubicBezTo>
                <a:cubicBezTo>
                  <a:pt x="133" y="1067"/>
                  <a:pt x="160" y="1051"/>
                  <a:pt x="194" y="1028"/>
                </a:cubicBezTo>
                <a:cubicBezTo>
                  <a:pt x="199" y="1020"/>
                  <a:pt x="207" y="1013"/>
                  <a:pt x="210" y="1004"/>
                </a:cubicBezTo>
                <a:cubicBezTo>
                  <a:pt x="213" y="989"/>
                  <a:pt x="228" y="965"/>
                  <a:pt x="214" y="940"/>
                </a:cubicBezTo>
                <a:cubicBezTo>
                  <a:pt x="205" y="891"/>
                  <a:pt x="165" y="878"/>
                  <a:pt x="126" y="852"/>
                </a:cubicBezTo>
                <a:cubicBezTo>
                  <a:pt x="99" y="830"/>
                  <a:pt x="84" y="793"/>
                  <a:pt x="78" y="760"/>
                </a:cubicBezTo>
                <a:cubicBezTo>
                  <a:pt x="65" y="720"/>
                  <a:pt x="66" y="693"/>
                  <a:pt x="90" y="656"/>
                </a:cubicBezTo>
                <a:cubicBezTo>
                  <a:pt x="104" y="611"/>
                  <a:pt x="139" y="569"/>
                  <a:pt x="138" y="540"/>
                </a:cubicBezTo>
                <a:cubicBezTo>
                  <a:pt x="131" y="524"/>
                  <a:pt x="111" y="503"/>
                  <a:pt x="86" y="484"/>
                </a:cubicBezTo>
                <a:cubicBezTo>
                  <a:pt x="53" y="466"/>
                  <a:pt x="49" y="453"/>
                  <a:pt x="18" y="432"/>
                </a:cubicBezTo>
                <a:cubicBezTo>
                  <a:pt x="0" y="417"/>
                  <a:pt x="7" y="401"/>
                  <a:pt x="6" y="384"/>
                </a:cubicBezTo>
                <a:cubicBezTo>
                  <a:pt x="8" y="361"/>
                  <a:pt x="8" y="342"/>
                  <a:pt x="22" y="324"/>
                </a:cubicBezTo>
                <a:cubicBezTo>
                  <a:pt x="42" y="298"/>
                  <a:pt x="38" y="294"/>
                  <a:pt x="66" y="280"/>
                </a:cubicBezTo>
                <a:cubicBezTo>
                  <a:pt x="81" y="273"/>
                  <a:pt x="90" y="273"/>
                  <a:pt x="106" y="268"/>
                </a:cubicBezTo>
                <a:cubicBezTo>
                  <a:pt x="137" y="258"/>
                  <a:pt x="156" y="251"/>
                  <a:pt x="186" y="236"/>
                </a:cubicBezTo>
                <a:cubicBezTo>
                  <a:pt x="193" y="216"/>
                  <a:pt x="199" y="167"/>
                  <a:pt x="182" y="156"/>
                </a:cubicBezTo>
                <a:cubicBezTo>
                  <a:pt x="161" y="125"/>
                  <a:pt x="141" y="113"/>
                  <a:pt x="110" y="92"/>
                </a:cubicBezTo>
                <a:cubicBezTo>
                  <a:pt x="91" y="62"/>
                  <a:pt x="83" y="15"/>
                  <a:pt x="78" y="0"/>
                </a:cubicBez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ar-IQ"/>
          </a:p>
        </p:txBody>
      </p:sp>
      <p:grpSp>
        <p:nvGrpSpPr>
          <p:cNvPr id="91" name="Group 89"/>
          <p:cNvGrpSpPr>
            <a:grpSpLocks/>
          </p:cNvGrpSpPr>
          <p:nvPr/>
        </p:nvGrpSpPr>
        <p:grpSpPr bwMode="auto">
          <a:xfrm>
            <a:off x="4876800" y="1371600"/>
            <a:ext cx="533400" cy="5156200"/>
            <a:chOff x="3072" y="864"/>
            <a:chExt cx="336" cy="3248"/>
          </a:xfrm>
        </p:grpSpPr>
        <p:sp>
          <p:nvSpPr>
            <p:cNvPr id="92" name="Text Box 90"/>
            <p:cNvSpPr txBox="1">
              <a:spLocks noChangeArrowheads="1"/>
            </p:cNvSpPr>
            <p:nvPr/>
          </p:nvSpPr>
          <p:spPr bwMode="auto">
            <a:xfrm>
              <a:off x="3072" y="864"/>
              <a:ext cx="33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>
                  <a:latin typeface="Arial Narrow" pitchFamily="34" charset="0"/>
                </a:rPr>
                <a:t>7000</a:t>
              </a:r>
            </a:p>
          </p:txBody>
        </p:sp>
        <p:sp>
          <p:nvSpPr>
            <p:cNvPr id="93" name="Text Box 91"/>
            <p:cNvSpPr txBox="1">
              <a:spLocks noChangeArrowheads="1"/>
            </p:cNvSpPr>
            <p:nvPr/>
          </p:nvSpPr>
          <p:spPr bwMode="auto">
            <a:xfrm>
              <a:off x="3072" y="1061"/>
              <a:ext cx="33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>
                  <a:latin typeface="Arial Narrow" pitchFamily="34" charset="0"/>
                </a:rPr>
                <a:t>7001</a:t>
              </a:r>
            </a:p>
          </p:txBody>
        </p:sp>
        <p:sp>
          <p:nvSpPr>
            <p:cNvPr id="94" name="Text Box 92"/>
            <p:cNvSpPr txBox="1">
              <a:spLocks noChangeArrowheads="1"/>
            </p:cNvSpPr>
            <p:nvPr/>
          </p:nvSpPr>
          <p:spPr bwMode="auto">
            <a:xfrm>
              <a:off x="3072" y="1258"/>
              <a:ext cx="33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>
                  <a:latin typeface="Arial Narrow" pitchFamily="34" charset="0"/>
                </a:rPr>
                <a:t>7002</a:t>
              </a:r>
            </a:p>
          </p:txBody>
        </p:sp>
        <p:sp>
          <p:nvSpPr>
            <p:cNvPr id="95" name="Text Box 93"/>
            <p:cNvSpPr txBox="1">
              <a:spLocks noChangeArrowheads="1"/>
            </p:cNvSpPr>
            <p:nvPr/>
          </p:nvSpPr>
          <p:spPr bwMode="auto">
            <a:xfrm>
              <a:off x="3072" y="1455"/>
              <a:ext cx="33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>
                  <a:latin typeface="Arial Narrow" pitchFamily="34" charset="0"/>
                </a:rPr>
                <a:t>7003</a:t>
              </a:r>
            </a:p>
          </p:txBody>
        </p:sp>
        <p:sp>
          <p:nvSpPr>
            <p:cNvPr id="96" name="Text Box 94"/>
            <p:cNvSpPr txBox="1">
              <a:spLocks noChangeArrowheads="1"/>
            </p:cNvSpPr>
            <p:nvPr/>
          </p:nvSpPr>
          <p:spPr bwMode="auto">
            <a:xfrm>
              <a:off x="3072" y="1645"/>
              <a:ext cx="33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>
                  <a:latin typeface="Arial Narrow" pitchFamily="34" charset="0"/>
                </a:rPr>
                <a:t>7004</a:t>
              </a:r>
            </a:p>
          </p:txBody>
        </p:sp>
        <p:sp>
          <p:nvSpPr>
            <p:cNvPr id="97" name="Text Box 95"/>
            <p:cNvSpPr txBox="1">
              <a:spLocks noChangeArrowheads="1"/>
            </p:cNvSpPr>
            <p:nvPr/>
          </p:nvSpPr>
          <p:spPr bwMode="auto">
            <a:xfrm>
              <a:off x="3072" y="1835"/>
              <a:ext cx="33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>
                  <a:latin typeface="Arial Narrow" pitchFamily="34" charset="0"/>
                </a:rPr>
                <a:t>7005</a:t>
              </a:r>
            </a:p>
          </p:txBody>
        </p:sp>
        <p:sp>
          <p:nvSpPr>
            <p:cNvPr id="98" name="Text Box 96"/>
            <p:cNvSpPr txBox="1">
              <a:spLocks noChangeArrowheads="1"/>
            </p:cNvSpPr>
            <p:nvPr/>
          </p:nvSpPr>
          <p:spPr bwMode="auto">
            <a:xfrm>
              <a:off x="3072" y="2025"/>
              <a:ext cx="33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>
                  <a:latin typeface="Arial Narrow" pitchFamily="34" charset="0"/>
                </a:rPr>
                <a:t>7006</a:t>
              </a:r>
            </a:p>
          </p:txBody>
        </p:sp>
        <p:sp>
          <p:nvSpPr>
            <p:cNvPr id="99" name="Text Box 97"/>
            <p:cNvSpPr txBox="1">
              <a:spLocks noChangeArrowheads="1"/>
            </p:cNvSpPr>
            <p:nvPr/>
          </p:nvSpPr>
          <p:spPr bwMode="auto">
            <a:xfrm>
              <a:off x="3072" y="2215"/>
              <a:ext cx="33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>
                  <a:latin typeface="Arial Narrow" pitchFamily="34" charset="0"/>
                </a:rPr>
                <a:t>7007</a:t>
              </a:r>
            </a:p>
          </p:txBody>
        </p:sp>
        <p:sp>
          <p:nvSpPr>
            <p:cNvPr id="100" name="Text Box 98"/>
            <p:cNvSpPr txBox="1">
              <a:spLocks noChangeArrowheads="1"/>
            </p:cNvSpPr>
            <p:nvPr/>
          </p:nvSpPr>
          <p:spPr bwMode="auto">
            <a:xfrm>
              <a:off x="3072" y="2405"/>
              <a:ext cx="33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>
                  <a:latin typeface="Arial Narrow" pitchFamily="34" charset="0"/>
                </a:rPr>
                <a:t>7008</a:t>
              </a:r>
            </a:p>
          </p:txBody>
        </p:sp>
        <p:sp>
          <p:nvSpPr>
            <p:cNvPr id="101" name="Text Box 99"/>
            <p:cNvSpPr txBox="1">
              <a:spLocks noChangeArrowheads="1"/>
            </p:cNvSpPr>
            <p:nvPr/>
          </p:nvSpPr>
          <p:spPr bwMode="auto">
            <a:xfrm>
              <a:off x="3072" y="2595"/>
              <a:ext cx="33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>
                  <a:latin typeface="Arial Narrow" pitchFamily="34" charset="0"/>
                </a:rPr>
                <a:t>7009</a:t>
              </a:r>
            </a:p>
          </p:txBody>
        </p:sp>
        <p:sp>
          <p:nvSpPr>
            <p:cNvPr id="102" name="Text Box 100"/>
            <p:cNvSpPr txBox="1">
              <a:spLocks noChangeArrowheads="1"/>
            </p:cNvSpPr>
            <p:nvPr/>
          </p:nvSpPr>
          <p:spPr bwMode="auto">
            <a:xfrm>
              <a:off x="3072" y="2785"/>
              <a:ext cx="33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>
                  <a:latin typeface="Arial Narrow" pitchFamily="34" charset="0"/>
                </a:rPr>
                <a:t>7010</a:t>
              </a:r>
            </a:p>
          </p:txBody>
        </p:sp>
        <p:sp>
          <p:nvSpPr>
            <p:cNvPr id="103" name="Text Box 101"/>
            <p:cNvSpPr txBox="1">
              <a:spLocks noChangeArrowheads="1"/>
            </p:cNvSpPr>
            <p:nvPr/>
          </p:nvSpPr>
          <p:spPr bwMode="auto">
            <a:xfrm>
              <a:off x="3072" y="2975"/>
              <a:ext cx="33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>
                  <a:latin typeface="Arial Narrow" pitchFamily="34" charset="0"/>
                </a:rPr>
                <a:t>7011</a:t>
              </a:r>
            </a:p>
          </p:txBody>
        </p:sp>
        <p:sp>
          <p:nvSpPr>
            <p:cNvPr id="104" name="Text Box 102"/>
            <p:cNvSpPr txBox="1">
              <a:spLocks noChangeArrowheads="1"/>
            </p:cNvSpPr>
            <p:nvPr/>
          </p:nvSpPr>
          <p:spPr bwMode="auto">
            <a:xfrm>
              <a:off x="3072" y="3165"/>
              <a:ext cx="33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>
                  <a:latin typeface="Arial Narrow" pitchFamily="34" charset="0"/>
                </a:rPr>
                <a:t>7012</a:t>
              </a:r>
            </a:p>
          </p:txBody>
        </p:sp>
        <p:sp>
          <p:nvSpPr>
            <p:cNvPr id="105" name="Text Box 103"/>
            <p:cNvSpPr txBox="1">
              <a:spLocks noChangeArrowheads="1"/>
            </p:cNvSpPr>
            <p:nvPr/>
          </p:nvSpPr>
          <p:spPr bwMode="auto">
            <a:xfrm>
              <a:off x="3072" y="3369"/>
              <a:ext cx="33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>
                  <a:latin typeface="Arial Narrow" pitchFamily="34" charset="0"/>
                </a:rPr>
                <a:t>7013</a:t>
              </a:r>
            </a:p>
          </p:txBody>
        </p:sp>
        <p:sp>
          <p:nvSpPr>
            <p:cNvPr id="106" name="Text Box 104"/>
            <p:cNvSpPr txBox="1">
              <a:spLocks noChangeArrowheads="1"/>
            </p:cNvSpPr>
            <p:nvPr/>
          </p:nvSpPr>
          <p:spPr bwMode="auto">
            <a:xfrm>
              <a:off x="3072" y="3566"/>
              <a:ext cx="33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>
                  <a:latin typeface="Arial Narrow" pitchFamily="34" charset="0"/>
                </a:rPr>
                <a:t>7014</a:t>
              </a:r>
            </a:p>
          </p:txBody>
        </p:sp>
        <p:sp>
          <p:nvSpPr>
            <p:cNvPr id="107" name="Text Box 105"/>
            <p:cNvSpPr txBox="1">
              <a:spLocks noChangeArrowheads="1"/>
            </p:cNvSpPr>
            <p:nvPr/>
          </p:nvSpPr>
          <p:spPr bwMode="auto">
            <a:xfrm>
              <a:off x="3072" y="3756"/>
              <a:ext cx="33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>
                  <a:latin typeface="Arial Narrow" pitchFamily="34" charset="0"/>
                </a:rPr>
                <a:t>7015</a:t>
              </a:r>
            </a:p>
          </p:txBody>
        </p:sp>
        <p:sp>
          <p:nvSpPr>
            <p:cNvPr id="108" name="Text Box 106"/>
            <p:cNvSpPr txBox="1">
              <a:spLocks noChangeArrowheads="1"/>
            </p:cNvSpPr>
            <p:nvPr/>
          </p:nvSpPr>
          <p:spPr bwMode="auto">
            <a:xfrm>
              <a:off x="3072" y="3939"/>
              <a:ext cx="33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>
                  <a:latin typeface="Arial Narrow" pitchFamily="34" charset="0"/>
                </a:rPr>
                <a:t>7016</a:t>
              </a:r>
            </a:p>
          </p:txBody>
        </p:sp>
      </p:grpSp>
      <p:sp>
        <p:nvSpPr>
          <p:cNvPr id="109" name="Freeform 107"/>
          <p:cNvSpPr>
            <a:spLocks/>
          </p:cNvSpPr>
          <p:nvPr/>
        </p:nvSpPr>
        <p:spPr bwMode="auto">
          <a:xfrm>
            <a:off x="5848350" y="1219200"/>
            <a:ext cx="119063" cy="142875"/>
          </a:xfrm>
          <a:custGeom>
            <a:avLst/>
            <a:gdLst/>
            <a:ahLst/>
            <a:cxnLst>
              <a:cxn ang="0">
                <a:pos x="54" y="90"/>
              </a:cxn>
              <a:cxn ang="0">
                <a:pos x="0" y="0"/>
              </a:cxn>
            </a:cxnLst>
            <a:rect l="0" t="0" r="r" b="b"/>
            <a:pathLst>
              <a:path w="75" h="90">
                <a:moveTo>
                  <a:pt x="54" y="90"/>
                </a:moveTo>
                <a:cubicBezTo>
                  <a:pt x="75" y="28"/>
                  <a:pt x="32" y="32"/>
                  <a:pt x="0" y="0"/>
                </a:cubicBezTo>
              </a:path>
            </a:pathLst>
          </a:custGeom>
          <a:noFill/>
          <a:ln w="38100" cap="flat" cmpd="sng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110" name="Freeform 108"/>
          <p:cNvSpPr>
            <a:spLocks/>
          </p:cNvSpPr>
          <p:nvPr/>
        </p:nvSpPr>
        <p:spPr bwMode="auto">
          <a:xfrm>
            <a:off x="6715125" y="1381125"/>
            <a:ext cx="395288" cy="2143125"/>
          </a:xfrm>
          <a:custGeom>
            <a:avLst/>
            <a:gdLst/>
            <a:ahLst/>
            <a:cxnLst>
              <a:cxn ang="0">
                <a:pos x="234" y="1350"/>
              </a:cxn>
              <a:cxn ang="0">
                <a:pos x="216" y="1296"/>
              </a:cxn>
              <a:cxn ang="0">
                <a:pos x="108" y="1260"/>
              </a:cxn>
              <a:cxn ang="0">
                <a:pos x="60" y="1248"/>
              </a:cxn>
              <a:cxn ang="0">
                <a:pos x="24" y="1224"/>
              </a:cxn>
              <a:cxn ang="0">
                <a:pos x="0" y="1164"/>
              </a:cxn>
              <a:cxn ang="0">
                <a:pos x="36" y="1104"/>
              </a:cxn>
              <a:cxn ang="0">
                <a:pos x="72" y="1068"/>
              </a:cxn>
              <a:cxn ang="0">
                <a:pos x="150" y="996"/>
              </a:cxn>
              <a:cxn ang="0">
                <a:pos x="144" y="876"/>
              </a:cxn>
              <a:cxn ang="0">
                <a:pos x="48" y="810"/>
              </a:cxn>
              <a:cxn ang="0">
                <a:pos x="12" y="738"/>
              </a:cxn>
              <a:cxn ang="0">
                <a:pos x="84" y="648"/>
              </a:cxn>
              <a:cxn ang="0">
                <a:pos x="174" y="618"/>
              </a:cxn>
              <a:cxn ang="0">
                <a:pos x="174" y="522"/>
              </a:cxn>
              <a:cxn ang="0">
                <a:pos x="102" y="468"/>
              </a:cxn>
              <a:cxn ang="0">
                <a:pos x="54" y="372"/>
              </a:cxn>
              <a:cxn ang="0">
                <a:pos x="102" y="282"/>
              </a:cxn>
              <a:cxn ang="0">
                <a:pos x="228" y="240"/>
              </a:cxn>
              <a:cxn ang="0">
                <a:pos x="246" y="150"/>
              </a:cxn>
              <a:cxn ang="0">
                <a:pos x="180" y="84"/>
              </a:cxn>
              <a:cxn ang="0">
                <a:pos x="72" y="0"/>
              </a:cxn>
            </a:cxnLst>
            <a:rect l="0" t="0" r="r" b="b"/>
            <a:pathLst>
              <a:path w="249" h="1350">
                <a:moveTo>
                  <a:pt x="234" y="1350"/>
                </a:moveTo>
                <a:cubicBezTo>
                  <a:pt x="234" y="1350"/>
                  <a:pt x="216" y="1296"/>
                  <a:pt x="216" y="1296"/>
                </a:cubicBezTo>
                <a:cubicBezTo>
                  <a:pt x="206" y="1265"/>
                  <a:pt x="126" y="1263"/>
                  <a:pt x="108" y="1260"/>
                </a:cubicBezTo>
                <a:cubicBezTo>
                  <a:pt x="101" y="1259"/>
                  <a:pt x="70" y="1253"/>
                  <a:pt x="60" y="1248"/>
                </a:cubicBezTo>
                <a:cubicBezTo>
                  <a:pt x="47" y="1241"/>
                  <a:pt x="24" y="1224"/>
                  <a:pt x="24" y="1224"/>
                </a:cubicBezTo>
                <a:cubicBezTo>
                  <a:pt x="7" y="1199"/>
                  <a:pt x="17" y="1189"/>
                  <a:pt x="0" y="1164"/>
                </a:cubicBezTo>
                <a:cubicBezTo>
                  <a:pt x="3" y="1146"/>
                  <a:pt x="21" y="1115"/>
                  <a:pt x="36" y="1104"/>
                </a:cubicBezTo>
                <a:cubicBezTo>
                  <a:pt x="50" y="1091"/>
                  <a:pt x="46" y="1083"/>
                  <a:pt x="72" y="1068"/>
                </a:cubicBezTo>
                <a:cubicBezTo>
                  <a:pt x="93" y="1036"/>
                  <a:pt x="123" y="1023"/>
                  <a:pt x="150" y="996"/>
                </a:cubicBezTo>
                <a:cubicBezTo>
                  <a:pt x="159" y="951"/>
                  <a:pt x="158" y="919"/>
                  <a:pt x="144" y="876"/>
                </a:cubicBezTo>
                <a:cubicBezTo>
                  <a:pt x="126" y="844"/>
                  <a:pt x="70" y="833"/>
                  <a:pt x="48" y="810"/>
                </a:cubicBezTo>
                <a:cubicBezTo>
                  <a:pt x="36" y="794"/>
                  <a:pt x="6" y="765"/>
                  <a:pt x="12" y="738"/>
                </a:cubicBezTo>
                <a:cubicBezTo>
                  <a:pt x="24" y="668"/>
                  <a:pt x="32" y="674"/>
                  <a:pt x="84" y="648"/>
                </a:cubicBezTo>
                <a:cubicBezTo>
                  <a:pt x="110" y="619"/>
                  <a:pt x="164" y="640"/>
                  <a:pt x="174" y="618"/>
                </a:cubicBezTo>
                <a:cubicBezTo>
                  <a:pt x="178" y="599"/>
                  <a:pt x="185" y="538"/>
                  <a:pt x="174" y="522"/>
                </a:cubicBezTo>
                <a:cubicBezTo>
                  <a:pt x="125" y="466"/>
                  <a:pt x="143" y="495"/>
                  <a:pt x="102" y="468"/>
                </a:cubicBezTo>
                <a:cubicBezTo>
                  <a:pt x="87" y="444"/>
                  <a:pt x="54" y="403"/>
                  <a:pt x="54" y="372"/>
                </a:cubicBezTo>
                <a:cubicBezTo>
                  <a:pt x="57" y="319"/>
                  <a:pt x="37" y="319"/>
                  <a:pt x="102" y="282"/>
                </a:cubicBezTo>
                <a:cubicBezTo>
                  <a:pt x="109" y="278"/>
                  <a:pt x="226" y="240"/>
                  <a:pt x="228" y="240"/>
                </a:cubicBezTo>
                <a:cubicBezTo>
                  <a:pt x="246" y="229"/>
                  <a:pt x="249" y="170"/>
                  <a:pt x="246" y="150"/>
                </a:cubicBezTo>
                <a:cubicBezTo>
                  <a:pt x="237" y="122"/>
                  <a:pt x="205" y="101"/>
                  <a:pt x="180" y="84"/>
                </a:cubicBezTo>
                <a:cubicBezTo>
                  <a:pt x="153" y="43"/>
                  <a:pt x="108" y="30"/>
                  <a:pt x="72" y="0"/>
                </a:cubicBez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111" name="Freeform 109"/>
          <p:cNvSpPr>
            <a:spLocks/>
          </p:cNvSpPr>
          <p:nvPr/>
        </p:nvSpPr>
        <p:spPr bwMode="auto">
          <a:xfrm>
            <a:off x="7505700" y="1235075"/>
            <a:ext cx="260350" cy="736600"/>
          </a:xfrm>
          <a:custGeom>
            <a:avLst/>
            <a:gdLst/>
            <a:ahLst/>
            <a:cxnLst>
              <a:cxn ang="0">
                <a:pos x="30" y="464"/>
              </a:cxn>
              <a:cxn ang="0">
                <a:pos x="112" y="352"/>
              </a:cxn>
              <a:cxn ang="0">
                <a:pos x="164" y="269"/>
              </a:cxn>
              <a:cxn ang="0">
                <a:pos x="127" y="209"/>
              </a:cxn>
              <a:cxn ang="0">
                <a:pos x="89" y="165"/>
              </a:cxn>
              <a:cxn ang="0">
                <a:pos x="37" y="135"/>
              </a:cxn>
              <a:cxn ang="0">
                <a:pos x="0" y="67"/>
              </a:cxn>
              <a:cxn ang="0">
                <a:pos x="45" y="0"/>
              </a:cxn>
            </a:cxnLst>
            <a:rect l="0" t="0" r="r" b="b"/>
            <a:pathLst>
              <a:path w="164" h="464">
                <a:moveTo>
                  <a:pt x="30" y="464"/>
                </a:moveTo>
                <a:cubicBezTo>
                  <a:pt x="39" y="406"/>
                  <a:pt x="56" y="369"/>
                  <a:pt x="112" y="352"/>
                </a:cubicBezTo>
                <a:cubicBezTo>
                  <a:pt x="145" y="330"/>
                  <a:pt x="153" y="306"/>
                  <a:pt x="164" y="269"/>
                </a:cubicBezTo>
                <a:cubicBezTo>
                  <a:pt x="156" y="236"/>
                  <a:pt x="159" y="221"/>
                  <a:pt x="127" y="209"/>
                </a:cubicBezTo>
                <a:cubicBezTo>
                  <a:pt x="113" y="196"/>
                  <a:pt x="104" y="177"/>
                  <a:pt x="89" y="165"/>
                </a:cubicBezTo>
                <a:cubicBezTo>
                  <a:pt x="74" y="152"/>
                  <a:pt x="54" y="146"/>
                  <a:pt x="37" y="135"/>
                </a:cubicBezTo>
                <a:cubicBezTo>
                  <a:pt x="3" y="83"/>
                  <a:pt x="12" y="107"/>
                  <a:pt x="0" y="67"/>
                </a:cubicBezTo>
                <a:cubicBezTo>
                  <a:pt x="10" y="14"/>
                  <a:pt x="12" y="33"/>
                  <a:pt x="45" y="0"/>
                </a:cubicBezTo>
              </a:path>
            </a:pathLst>
          </a:custGeom>
          <a:noFill/>
          <a:ln w="38100" cap="flat" cmpd="sng">
            <a:solidFill>
              <a:srgbClr val="0033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112" name="Freeform 110"/>
          <p:cNvSpPr>
            <a:spLocks/>
          </p:cNvSpPr>
          <p:nvPr/>
        </p:nvSpPr>
        <p:spPr bwMode="auto">
          <a:xfrm>
            <a:off x="7381875" y="1225550"/>
            <a:ext cx="360363" cy="1671638"/>
          </a:xfrm>
          <a:custGeom>
            <a:avLst/>
            <a:gdLst/>
            <a:ahLst/>
            <a:cxnLst>
              <a:cxn ang="0">
                <a:pos x="123" y="1053"/>
              </a:cxn>
              <a:cxn ang="0">
                <a:pos x="175" y="949"/>
              </a:cxn>
              <a:cxn ang="0">
                <a:pos x="227" y="851"/>
              </a:cxn>
              <a:cxn ang="0">
                <a:pos x="190" y="791"/>
              </a:cxn>
              <a:cxn ang="0">
                <a:pos x="138" y="732"/>
              </a:cxn>
              <a:cxn ang="0">
                <a:pos x="90" y="404"/>
              </a:cxn>
              <a:cxn ang="0">
                <a:pos x="6" y="312"/>
              </a:cxn>
              <a:cxn ang="0">
                <a:pos x="26" y="228"/>
              </a:cxn>
              <a:cxn ang="0">
                <a:pos x="167" y="156"/>
              </a:cxn>
              <a:cxn ang="0">
                <a:pos x="194" y="84"/>
              </a:cxn>
              <a:cxn ang="0">
                <a:pos x="166" y="0"/>
              </a:cxn>
            </a:cxnLst>
            <a:rect l="0" t="0" r="r" b="b"/>
            <a:pathLst>
              <a:path w="227" h="1053">
                <a:moveTo>
                  <a:pt x="123" y="1053"/>
                </a:moveTo>
                <a:cubicBezTo>
                  <a:pt x="130" y="988"/>
                  <a:pt x="125" y="980"/>
                  <a:pt x="175" y="949"/>
                </a:cubicBezTo>
                <a:cubicBezTo>
                  <a:pt x="198" y="915"/>
                  <a:pt x="215" y="890"/>
                  <a:pt x="227" y="851"/>
                </a:cubicBezTo>
                <a:cubicBezTo>
                  <a:pt x="209" y="798"/>
                  <a:pt x="225" y="815"/>
                  <a:pt x="190" y="791"/>
                </a:cubicBezTo>
                <a:cubicBezTo>
                  <a:pt x="155" y="740"/>
                  <a:pt x="175" y="757"/>
                  <a:pt x="138" y="732"/>
                </a:cubicBezTo>
                <a:cubicBezTo>
                  <a:pt x="123" y="617"/>
                  <a:pt x="122" y="476"/>
                  <a:pt x="90" y="404"/>
                </a:cubicBezTo>
                <a:cubicBezTo>
                  <a:pt x="58" y="332"/>
                  <a:pt x="12" y="339"/>
                  <a:pt x="6" y="312"/>
                </a:cubicBezTo>
                <a:cubicBezTo>
                  <a:pt x="0" y="285"/>
                  <a:pt x="2" y="244"/>
                  <a:pt x="26" y="228"/>
                </a:cubicBezTo>
                <a:cubicBezTo>
                  <a:pt x="50" y="212"/>
                  <a:pt x="143" y="172"/>
                  <a:pt x="167" y="156"/>
                </a:cubicBezTo>
                <a:cubicBezTo>
                  <a:pt x="172" y="141"/>
                  <a:pt x="189" y="99"/>
                  <a:pt x="194" y="84"/>
                </a:cubicBezTo>
                <a:cubicBezTo>
                  <a:pt x="202" y="60"/>
                  <a:pt x="166" y="0"/>
                  <a:pt x="166" y="0"/>
                </a:cubicBez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113" name="Text Box 111"/>
          <p:cNvSpPr txBox="1">
            <a:spLocks noChangeArrowheads="1"/>
          </p:cNvSpPr>
          <p:nvPr/>
        </p:nvSpPr>
        <p:spPr bwMode="auto">
          <a:xfrm>
            <a:off x="822325" y="3084513"/>
            <a:ext cx="3368675" cy="83185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>
                <a:latin typeface="Arial Narrow" pitchFamily="34" charset="0"/>
              </a:rPr>
              <a:t>And we get a group of wiggly lines called a “log”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8001000" cy="1066800"/>
          </a:xfrm>
        </p:spPr>
        <p:txBody>
          <a:bodyPr/>
          <a:lstStyle/>
          <a:p>
            <a:r>
              <a:rPr lang="en-US"/>
              <a:t>Invasion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 l="6741" t="20724" r="56180" b="8809"/>
          <a:stretch>
            <a:fillRect/>
          </a:stretch>
        </p:blipFill>
        <p:spPr bwMode="auto">
          <a:xfrm>
            <a:off x="76200" y="1295400"/>
            <a:ext cx="2514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/>
          <a:srcRect l="23033" t="49741" r="46629" b="12953"/>
          <a:stretch>
            <a:fillRect/>
          </a:stretch>
        </p:blipFill>
        <p:spPr bwMode="auto">
          <a:xfrm>
            <a:off x="2667000" y="1905000"/>
            <a:ext cx="2057400" cy="2057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 cstate="print"/>
          <a:srcRect l="23595" t="48618" r="46068" b="14076"/>
          <a:stretch>
            <a:fillRect/>
          </a:stretch>
        </p:blipFill>
        <p:spPr bwMode="auto">
          <a:xfrm>
            <a:off x="4800600" y="1905000"/>
            <a:ext cx="2057400" cy="2057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5" cstate="print"/>
          <a:srcRect l="23596" t="49741" r="46068" b="12953"/>
          <a:stretch>
            <a:fillRect/>
          </a:stretch>
        </p:blipFill>
        <p:spPr bwMode="auto">
          <a:xfrm>
            <a:off x="6934200" y="1905000"/>
            <a:ext cx="2057400" cy="2057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6" cstate="print"/>
          <a:srcRect l="23033" t="50000" r="46629" b="12694"/>
          <a:stretch>
            <a:fillRect/>
          </a:stretch>
        </p:blipFill>
        <p:spPr bwMode="auto">
          <a:xfrm>
            <a:off x="4876800" y="4572000"/>
            <a:ext cx="2057400" cy="2057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8001000" cy="1066800"/>
          </a:xfrm>
        </p:spPr>
        <p:txBody>
          <a:bodyPr/>
          <a:lstStyle/>
          <a:p>
            <a:r>
              <a:rPr lang="en-US"/>
              <a:t>Invasion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676400"/>
            <a:ext cx="4086225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600200"/>
            <a:ext cx="3609975" cy="258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8001000" cy="1066800"/>
          </a:xfrm>
        </p:spPr>
        <p:txBody>
          <a:bodyPr/>
          <a:lstStyle/>
          <a:p>
            <a:r>
              <a:rPr lang="en-US"/>
              <a:t>Invasion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71663" y="1219200"/>
            <a:ext cx="5391150" cy="531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hangingPunct="1"/>
            <a:r>
              <a:rPr lang="en-US" sz="1600" b="1" smtClean="0">
                <a:cs typeface="Traditional Arabic" pitchFamily="2" charset="-78"/>
              </a:rPr>
              <a:t>Depth of invasion and Resolution of log tools</a:t>
            </a:r>
            <a:r>
              <a:rPr lang="en-US" sz="1600" smtClean="0">
                <a:cs typeface="Traditional Arabic" pitchFamily="2" charset="-78"/>
              </a:rPr>
              <a:t>.</a:t>
            </a:r>
            <a:endParaRPr lang="ar-IQ" sz="1600" smtClean="0"/>
          </a:p>
        </p:txBody>
      </p:sp>
      <p:pic>
        <p:nvPicPr>
          <p:cNvPr id="1843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25" y="1214438"/>
            <a:ext cx="7000875" cy="524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0"/>
            <a:ext cx="3394075" cy="744538"/>
          </a:xfrm>
        </p:spPr>
        <p:txBody>
          <a:bodyPr/>
          <a:lstStyle/>
          <a:p>
            <a:pPr eaLnBrk="1" hangingPunct="1"/>
            <a:r>
              <a:rPr lang="en-US" sz="4000" b="1" smtClean="0">
                <a:solidFill>
                  <a:srgbClr val="CC0000"/>
                </a:solidFill>
                <a:cs typeface="Traditional Arabic" pitchFamily="2" charset="-78"/>
              </a:rPr>
              <a:t>Drilling mud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836613"/>
            <a:ext cx="8229600" cy="5329237"/>
          </a:xfrm>
        </p:spPr>
        <p:txBody>
          <a:bodyPr/>
          <a:lstStyle/>
          <a:p>
            <a:pPr algn="l" eaLnBrk="1" hangingPunct="1">
              <a:lnSpc>
                <a:spcPct val="90000"/>
              </a:lnSpc>
            </a:pPr>
            <a:r>
              <a:rPr lang="en-US" b="1" smtClean="0">
                <a:solidFill>
                  <a:srgbClr val="000000"/>
                </a:solidFill>
                <a:cs typeface="Majalla UI"/>
              </a:rPr>
              <a:t>Drilling mud is a liquids pumped through drilling pipe, it is composed </a:t>
            </a:r>
          </a:p>
          <a:p>
            <a:pPr algn="l" eaLnBrk="1" hangingPunct="1">
              <a:lnSpc>
                <a:spcPct val="90000"/>
              </a:lnSpc>
            </a:pPr>
            <a:r>
              <a:rPr lang="en-US" b="1" smtClean="0">
                <a:solidFill>
                  <a:srgbClr val="000000"/>
                </a:solidFill>
                <a:cs typeface="Majalla UI"/>
              </a:rPr>
              <a:t>of (</a:t>
            </a:r>
            <a:r>
              <a:rPr lang="en-US" b="1" smtClean="0">
                <a:solidFill>
                  <a:srgbClr val="660033"/>
                </a:solidFill>
                <a:cs typeface="Majalla UI"/>
              </a:rPr>
              <a:t>fresh water</a:t>
            </a:r>
            <a:r>
              <a:rPr lang="en-US" b="1" smtClean="0">
                <a:solidFill>
                  <a:srgbClr val="000000"/>
                </a:solidFill>
                <a:cs typeface="Majalla UI"/>
              </a:rPr>
              <a:t>, </a:t>
            </a:r>
            <a:r>
              <a:rPr lang="en-US" b="1" smtClean="0">
                <a:solidFill>
                  <a:srgbClr val="660033"/>
                </a:solidFill>
                <a:cs typeface="Majalla UI"/>
              </a:rPr>
              <a:t>saline water</a:t>
            </a:r>
            <a:r>
              <a:rPr lang="en-US" b="1" smtClean="0">
                <a:solidFill>
                  <a:srgbClr val="000000"/>
                </a:solidFill>
                <a:cs typeface="Majalla UI"/>
              </a:rPr>
              <a:t>, </a:t>
            </a:r>
            <a:r>
              <a:rPr lang="en-US" b="1" smtClean="0">
                <a:solidFill>
                  <a:srgbClr val="660033"/>
                </a:solidFill>
                <a:cs typeface="Majalla UI"/>
              </a:rPr>
              <a:t>oil</a:t>
            </a:r>
            <a:r>
              <a:rPr lang="en-US" b="1" smtClean="0">
                <a:solidFill>
                  <a:srgbClr val="000000"/>
                </a:solidFill>
                <a:cs typeface="Majalla UI"/>
              </a:rPr>
              <a:t> or </a:t>
            </a:r>
            <a:r>
              <a:rPr lang="en-US" b="1" smtClean="0">
                <a:solidFill>
                  <a:srgbClr val="660033"/>
                </a:solidFill>
                <a:cs typeface="Majalla UI"/>
              </a:rPr>
              <a:t>chemicals</a:t>
            </a:r>
            <a:r>
              <a:rPr lang="en-US" b="1" smtClean="0">
                <a:solidFill>
                  <a:srgbClr val="000000"/>
                </a:solidFill>
                <a:cs typeface="Majalla UI"/>
              </a:rPr>
              <a:t>…)</a:t>
            </a:r>
          </a:p>
          <a:p>
            <a:pPr algn="l" eaLnBrk="1" hangingPunct="1">
              <a:lnSpc>
                <a:spcPct val="90000"/>
              </a:lnSpc>
              <a:buFontTx/>
              <a:buNone/>
            </a:pPr>
            <a:endParaRPr lang="en-US" b="1" smtClean="0">
              <a:solidFill>
                <a:srgbClr val="00FF00"/>
              </a:solidFill>
              <a:cs typeface="Majalla UI"/>
            </a:endParaRPr>
          </a:p>
          <a:p>
            <a:pPr algn="just" rtl="0" eaLnBrk="1" hangingPunct="1">
              <a:lnSpc>
                <a:spcPct val="90000"/>
              </a:lnSpc>
            </a:pPr>
            <a:r>
              <a:rPr lang="en-US" b="1" smtClean="0">
                <a:solidFill>
                  <a:srgbClr val="000000"/>
                </a:solidFill>
                <a:cs typeface="Majalla UI"/>
              </a:rPr>
              <a:t>Some solid materials (</a:t>
            </a:r>
            <a:r>
              <a:rPr lang="en-US" b="1" smtClean="0">
                <a:solidFill>
                  <a:srgbClr val="C00000"/>
                </a:solidFill>
                <a:cs typeface="Majalla UI"/>
              </a:rPr>
              <a:t>Bentonite clay, Barite, Limes, Tuffs, Nut crust, </a:t>
            </a:r>
            <a:r>
              <a:rPr lang="en-US" b="1" smtClean="0">
                <a:solidFill>
                  <a:srgbClr val="000000"/>
                </a:solidFill>
                <a:cs typeface="Majalla UI"/>
              </a:rPr>
              <a:t>…) added to the drill mud to control its properties (density, viscosity, water losses, gains or kick, resistivity, PH …).</a:t>
            </a:r>
          </a:p>
          <a:p>
            <a:pPr algn="just" rtl="0" eaLnBrk="1" hangingPunct="1">
              <a:lnSpc>
                <a:spcPct val="90000"/>
              </a:lnSpc>
            </a:pPr>
            <a:r>
              <a:rPr lang="en-US" b="1" smtClean="0">
                <a:solidFill>
                  <a:srgbClr val="FF0000"/>
                </a:solidFill>
                <a:cs typeface="Majalla UI"/>
              </a:rPr>
              <a:t>LCM</a:t>
            </a:r>
            <a:r>
              <a:rPr lang="en-US" b="1" smtClean="0">
                <a:solidFill>
                  <a:srgbClr val="000000"/>
                </a:solidFill>
                <a:cs typeface="Majalla UI"/>
              </a:rPr>
              <a:t> Lose Circulation Mud to prevent losses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04813"/>
            <a:ext cx="8229600" cy="67151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b="1" smtClean="0">
                <a:solidFill>
                  <a:srgbClr val="FF0000"/>
                </a:solidFill>
                <a:cs typeface="Traditional Arabic" pitchFamily="2" charset="-78"/>
              </a:rPr>
              <a:t>Functions of the drilling mud: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268413"/>
            <a:ext cx="8435975" cy="4827587"/>
          </a:xfrm>
        </p:spPr>
        <p:txBody>
          <a:bodyPr/>
          <a:lstStyle/>
          <a:p>
            <a:pPr algn="l" eaLnBrk="1" hangingPunct="1">
              <a:lnSpc>
                <a:spcPct val="90000"/>
              </a:lnSpc>
              <a:buNone/>
            </a:pPr>
            <a:r>
              <a:rPr lang="en-US" dirty="0" smtClean="0">
                <a:solidFill>
                  <a:srgbClr val="000000"/>
                </a:solidFill>
                <a:cs typeface="Majalla UI"/>
              </a:rPr>
              <a:t>1- Pulling the samples into the surface</a:t>
            </a:r>
          </a:p>
          <a:p>
            <a:pPr algn="l" eaLnBrk="1" hangingPunct="1">
              <a:lnSpc>
                <a:spcPct val="90000"/>
              </a:lnSpc>
              <a:buNone/>
            </a:pPr>
            <a:r>
              <a:rPr lang="en-US" dirty="0" smtClean="0">
                <a:solidFill>
                  <a:srgbClr val="000000"/>
                </a:solidFill>
                <a:cs typeface="Majalla UI"/>
              </a:rPr>
              <a:t>2- Cooling and lubricating the Bit and pipes</a:t>
            </a:r>
          </a:p>
          <a:p>
            <a:pPr algn="l" eaLnBrk="1" hangingPunct="1">
              <a:lnSpc>
                <a:spcPct val="90000"/>
              </a:lnSpc>
              <a:buNone/>
            </a:pPr>
            <a:r>
              <a:rPr lang="en-US" dirty="0" smtClean="0">
                <a:solidFill>
                  <a:srgbClr val="000000"/>
                </a:solidFill>
                <a:cs typeface="Majalla UI"/>
              </a:rPr>
              <a:t>3- Plastering the hole's wall by formation of</a:t>
            </a:r>
          </a:p>
          <a:p>
            <a:pPr algn="l" eaLnBrk="1" hangingPunct="1">
              <a:lnSpc>
                <a:spcPct val="90000"/>
              </a:lnSpc>
              <a:buNone/>
            </a:pPr>
            <a:r>
              <a:rPr lang="en-US" dirty="0" smtClean="0">
                <a:solidFill>
                  <a:srgbClr val="000000"/>
                </a:solidFill>
                <a:cs typeface="Majalla UI"/>
              </a:rPr>
              <a:t>    mud cake, prevent caves-in &amp; damaging</a:t>
            </a:r>
          </a:p>
          <a:p>
            <a:pPr algn="l" eaLnBrk="1" hangingPunct="1">
              <a:lnSpc>
                <a:spcPct val="90000"/>
              </a:lnSpc>
              <a:buNone/>
            </a:pPr>
            <a:r>
              <a:rPr lang="en-US" dirty="0" smtClean="0">
                <a:solidFill>
                  <a:srgbClr val="000000"/>
                </a:solidFill>
                <a:cs typeface="Majalla UI"/>
              </a:rPr>
              <a:t>4- Control the hole condition pressure.</a:t>
            </a:r>
          </a:p>
          <a:p>
            <a:pPr algn="l" eaLnBrk="1" hangingPunct="1">
              <a:lnSpc>
                <a:spcPct val="90000"/>
              </a:lnSpc>
              <a:buNone/>
            </a:pPr>
            <a:r>
              <a:rPr lang="en-US" dirty="0" smtClean="0">
                <a:solidFill>
                  <a:srgbClr val="000000"/>
                </a:solidFill>
                <a:cs typeface="Majalla UI"/>
              </a:rPr>
              <a:t>5- </a:t>
            </a:r>
            <a:r>
              <a:rPr lang="en-US" sz="3100" dirty="0" smtClean="0">
                <a:solidFill>
                  <a:srgbClr val="000000"/>
                </a:solidFill>
                <a:cs typeface="Majalla UI"/>
              </a:rPr>
              <a:t>Support a part of pipes load &amp; casing tube</a:t>
            </a:r>
          </a:p>
          <a:p>
            <a:pPr algn="l" eaLnBrk="1" hangingPunct="1">
              <a:lnSpc>
                <a:spcPct val="90000"/>
              </a:lnSpc>
              <a:buNone/>
            </a:pPr>
            <a:r>
              <a:rPr lang="en-US" sz="3100" dirty="0" smtClean="0">
                <a:solidFill>
                  <a:srgbClr val="000000"/>
                </a:solidFill>
                <a:cs typeface="Majalla UI"/>
              </a:rPr>
              <a:t>6- Remain the cutting suspended during the </a:t>
            </a:r>
          </a:p>
          <a:p>
            <a:pPr algn="l" eaLnBrk="1" hangingPunct="1">
              <a:lnSpc>
                <a:spcPct val="90000"/>
              </a:lnSpc>
              <a:buNone/>
            </a:pPr>
            <a:r>
              <a:rPr lang="en-US" sz="3100" dirty="0" smtClean="0">
                <a:solidFill>
                  <a:srgbClr val="000000"/>
                </a:solidFill>
                <a:cs typeface="Majalla UI"/>
              </a:rPr>
              <a:t>    rest of drilling operation…</a:t>
            </a:r>
          </a:p>
          <a:p>
            <a:pPr algn="l" eaLnBrk="1" hangingPunct="1">
              <a:lnSpc>
                <a:spcPct val="90000"/>
              </a:lnSpc>
              <a:buNone/>
            </a:pPr>
            <a:r>
              <a:rPr lang="en-US" sz="3100" dirty="0" smtClean="0">
                <a:solidFill>
                  <a:srgbClr val="000000"/>
                </a:solidFill>
                <a:cs typeface="Majalla UI"/>
              </a:rPr>
              <a:t>7- Used as an indicator for the oil, gas, rock.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188913"/>
            <a:ext cx="8640763" cy="18716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2800" b="1" smtClean="0">
                <a:solidFill>
                  <a:srgbClr val="CC0000"/>
                </a:solidFill>
                <a:cs typeface="Traditional Arabic" pitchFamily="2" charset="-78"/>
              </a:rPr>
              <a:t>Drilling Mud types:</a:t>
            </a:r>
            <a:br>
              <a:rPr lang="en-US" sz="2800" b="1" smtClean="0">
                <a:solidFill>
                  <a:srgbClr val="CC0000"/>
                </a:solidFill>
                <a:cs typeface="Traditional Arabic" pitchFamily="2" charset="-78"/>
              </a:rPr>
            </a:br>
            <a:r>
              <a:rPr lang="en-US" sz="2400" b="1" smtClean="0">
                <a:solidFill>
                  <a:srgbClr val="000000"/>
                </a:solidFill>
                <a:cs typeface="Traditional Arabic" pitchFamily="2" charset="-78"/>
              </a:rPr>
              <a:t>-</a:t>
            </a:r>
            <a:r>
              <a:rPr lang="en-US" sz="1800" b="1" smtClean="0">
                <a:solidFill>
                  <a:srgbClr val="000000"/>
                </a:solidFill>
                <a:cs typeface="Traditional Arabic" pitchFamily="2" charset="-78"/>
              </a:rPr>
              <a:t> </a:t>
            </a:r>
            <a:r>
              <a:rPr lang="en-US" sz="2400" smtClean="0">
                <a:solidFill>
                  <a:srgbClr val="000000"/>
                </a:solidFill>
                <a:cs typeface="Traditional Arabic" pitchFamily="2" charset="-78"/>
              </a:rPr>
              <a:t>Salt base mud or Salt mud, characterized by low resistivity      mud (</a:t>
            </a:r>
            <a:r>
              <a:rPr lang="en-US" sz="2400" b="1" smtClean="0">
                <a:solidFill>
                  <a:srgbClr val="CC0000"/>
                </a:solidFill>
                <a:cs typeface="Traditional Arabic" pitchFamily="2" charset="-78"/>
              </a:rPr>
              <a:t>Rmf ≈ Rw</a:t>
            </a:r>
            <a:r>
              <a:rPr lang="en-US" sz="2400" smtClean="0">
                <a:solidFill>
                  <a:srgbClr val="000000"/>
                </a:solidFill>
                <a:cs typeface="Traditional Arabic" pitchFamily="2" charset="-78"/>
              </a:rPr>
              <a:t>).</a:t>
            </a:r>
            <a:br>
              <a:rPr lang="en-US" sz="2400" smtClean="0">
                <a:solidFill>
                  <a:srgbClr val="000000"/>
                </a:solidFill>
                <a:cs typeface="Traditional Arabic" pitchFamily="2" charset="-78"/>
              </a:rPr>
            </a:br>
            <a:r>
              <a:rPr lang="en-US" sz="2400" b="1" smtClean="0">
                <a:solidFill>
                  <a:srgbClr val="000000"/>
                </a:solidFill>
                <a:cs typeface="Traditional Arabic" pitchFamily="2" charset="-78"/>
              </a:rPr>
              <a:t>-</a:t>
            </a:r>
            <a:r>
              <a:rPr lang="en-US" sz="2400" smtClean="0">
                <a:solidFill>
                  <a:srgbClr val="000000"/>
                </a:solidFill>
                <a:cs typeface="Traditional Arabic" pitchFamily="2" charset="-78"/>
              </a:rPr>
              <a:t>  Fresh mud, or oil base mud, high resistivity ( </a:t>
            </a:r>
            <a:r>
              <a:rPr lang="en-US" sz="2400" b="1" smtClean="0">
                <a:solidFill>
                  <a:srgbClr val="CC0000"/>
                </a:solidFill>
                <a:cs typeface="Traditional Arabic" pitchFamily="2" charset="-78"/>
              </a:rPr>
              <a:t>Rmf </a:t>
            </a:r>
            <a:r>
              <a:rPr lang="en-US" sz="2400" b="1" smtClean="0">
                <a:solidFill>
                  <a:srgbClr val="CC0000"/>
                </a:solidFill>
                <a:cs typeface="Tahoma" pitchFamily="34" charset="0"/>
              </a:rPr>
              <a:t>&gt; Rw</a:t>
            </a:r>
            <a:r>
              <a:rPr lang="en-US" sz="2400" smtClean="0">
                <a:solidFill>
                  <a:srgbClr val="000000"/>
                </a:solidFill>
                <a:cs typeface="Tahoma" pitchFamily="34" charset="0"/>
              </a:rPr>
              <a:t>).</a:t>
            </a:r>
            <a:br>
              <a:rPr lang="en-US" sz="2400" smtClean="0">
                <a:solidFill>
                  <a:srgbClr val="000000"/>
                </a:solidFill>
                <a:cs typeface="Tahoma" pitchFamily="34" charset="0"/>
              </a:rPr>
            </a:br>
            <a:endParaRPr lang="en-US" sz="2400" smtClean="0">
              <a:solidFill>
                <a:srgbClr val="000000"/>
              </a:solidFill>
              <a:cs typeface="Tahoma" pitchFamily="34" charset="0"/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2420938"/>
            <a:ext cx="8229600" cy="3960812"/>
          </a:xfrm>
        </p:spPr>
        <p:txBody>
          <a:bodyPr/>
          <a:lstStyle/>
          <a:p>
            <a:pPr algn="l" eaLnBrk="1" hangingPunct="1"/>
            <a:r>
              <a:rPr lang="en-US" sz="2400" smtClean="0">
                <a:solidFill>
                  <a:srgbClr val="000000"/>
                </a:solidFill>
                <a:cs typeface="Majalla UI"/>
              </a:rPr>
              <a:t>In more drilling operation the water (fresh or salty) base mud are used, but in some cases it is necessary to use oil base mud or mixed oil - gas or foam base mud:</a:t>
            </a:r>
          </a:p>
          <a:p>
            <a:pPr algn="l" eaLnBrk="1" hangingPunct="1"/>
            <a:r>
              <a:rPr lang="en-US" sz="2400" smtClean="0">
                <a:solidFill>
                  <a:srgbClr val="000000"/>
                </a:solidFill>
                <a:cs typeface="Majalla UI"/>
              </a:rPr>
              <a:t>1- To drill the shale layers (if has the swelling problem)</a:t>
            </a:r>
          </a:p>
          <a:p>
            <a:pPr algn="l" eaLnBrk="1" hangingPunct="1"/>
            <a:r>
              <a:rPr lang="en-US" sz="2400" smtClean="0">
                <a:solidFill>
                  <a:srgbClr val="000000"/>
                </a:solidFill>
                <a:cs typeface="Majalla UI"/>
              </a:rPr>
              <a:t>2- In the deep drilling wells with high temperature </a:t>
            </a:r>
          </a:p>
          <a:p>
            <a:pPr algn="l" eaLnBrk="1" hangingPunct="1"/>
            <a:r>
              <a:rPr lang="en-US" sz="2400" smtClean="0">
                <a:solidFill>
                  <a:srgbClr val="000000"/>
                </a:solidFill>
                <a:cs typeface="Majalla UI"/>
              </a:rPr>
              <a:t>3- To core drilling (reservoir zone)</a:t>
            </a:r>
          </a:p>
          <a:p>
            <a:pPr algn="l" eaLnBrk="1" hangingPunct="1"/>
            <a:r>
              <a:rPr lang="en-US" sz="2400" smtClean="0">
                <a:solidFill>
                  <a:srgbClr val="000000"/>
                </a:solidFill>
                <a:cs typeface="Majalla UI"/>
              </a:rPr>
              <a:t>4- The intervals of Salt, Anhydrite, potash,…etc. </a:t>
            </a:r>
          </a:p>
          <a:p>
            <a:pPr algn="l" eaLnBrk="1" hangingPunct="1"/>
            <a:r>
              <a:rPr lang="en-US" sz="2400" smtClean="0">
                <a:solidFill>
                  <a:srgbClr val="000000"/>
                </a:solidFill>
                <a:cs typeface="Majalla UI"/>
              </a:rPr>
              <a:t>5- Directional drilling (inclined) or slim hole (narrow)</a:t>
            </a:r>
          </a:p>
          <a:p>
            <a:pPr algn="l" eaLnBrk="1" hangingPunct="1"/>
            <a:r>
              <a:rPr lang="en-US" sz="2400" smtClean="0">
                <a:solidFill>
                  <a:srgbClr val="000000"/>
                </a:solidFill>
                <a:cs typeface="Majalla UI"/>
              </a:rPr>
              <a:t>6- Other special cases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260350"/>
            <a:ext cx="8377237" cy="5761038"/>
          </a:xfrm>
        </p:spPr>
        <p:txBody>
          <a:bodyPr/>
          <a:lstStyle/>
          <a:p>
            <a:pPr algn="l" eaLnBrk="1" hangingPunct="1"/>
            <a:r>
              <a:rPr lang="en-US" sz="4000" dirty="0" smtClean="0">
                <a:solidFill>
                  <a:srgbClr val="000000"/>
                </a:solidFill>
                <a:cs typeface="Majalla UI"/>
              </a:rPr>
              <a:t>The differential pressure forces </a:t>
            </a:r>
            <a:r>
              <a:rPr lang="en-US" sz="4000" i="1" u="sng" dirty="0" smtClean="0">
                <a:solidFill>
                  <a:srgbClr val="000000"/>
                </a:solidFill>
                <a:cs typeface="Majalla UI"/>
              </a:rPr>
              <a:t>mud</a:t>
            </a:r>
            <a:r>
              <a:rPr lang="en-US" sz="4000" dirty="0" smtClean="0">
                <a:solidFill>
                  <a:srgbClr val="000000"/>
                </a:solidFill>
                <a:cs typeface="Majalla UI"/>
              </a:rPr>
              <a:t> filtrate into the permeable formation and the solid particles of the mud are deposited on the borehole wall were they form </a:t>
            </a:r>
            <a:r>
              <a:rPr lang="en-US" sz="4000" b="1" i="1" u="sng" dirty="0" smtClean="0">
                <a:solidFill>
                  <a:srgbClr val="000000"/>
                </a:solidFill>
                <a:cs typeface="Majalla UI"/>
              </a:rPr>
              <a:t>mud cake</a:t>
            </a:r>
            <a:r>
              <a:rPr lang="en-US" sz="4000" dirty="0" smtClean="0">
                <a:solidFill>
                  <a:srgbClr val="000000"/>
                </a:solidFill>
                <a:cs typeface="Majalla UI"/>
              </a:rPr>
              <a:t> .</a:t>
            </a:r>
          </a:p>
          <a:p>
            <a:pPr algn="l" eaLnBrk="1" hangingPunct="1">
              <a:buFontTx/>
              <a:buNone/>
            </a:pPr>
            <a:r>
              <a:rPr lang="en-US" sz="4000" dirty="0" smtClean="0">
                <a:solidFill>
                  <a:srgbClr val="000000"/>
                </a:solidFill>
                <a:cs typeface="Majalla UI"/>
              </a:rPr>
              <a:t>(Low permeable bed reduce the rate of infiltration).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476250"/>
            <a:ext cx="8507413" cy="5619750"/>
          </a:xfrm>
        </p:spPr>
        <p:txBody>
          <a:bodyPr/>
          <a:lstStyle/>
          <a:p>
            <a:pPr algn="l" eaLnBrk="1" hangingPunct="1"/>
            <a:r>
              <a:rPr lang="en-US" dirty="0" smtClean="0">
                <a:solidFill>
                  <a:srgbClr val="CC0000"/>
                </a:solidFill>
                <a:cs typeface="Majalla UI"/>
              </a:rPr>
              <a:t>Well Logs</a:t>
            </a:r>
            <a:r>
              <a:rPr lang="en-US" dirty="0" smtClean="0">
                <a:solidFill>
                  <a:srgbClr val="000000"/>
                </a:solidFill>
                <a:cs typeface="Majalla UI"/>
              </a:rPr>
              <a:t> … The most appropriate name is </a:t>
            </a:r>
            <a:r>
              <a:rPr lang="en-US" dirty="0" err="1" smtClean="0">
                <a:solidFill>
                  <a:srgbClr val="CC0000"/>
                </a:solidFill>
                <a:cs typeface="Majalla UI"/>
              </a:rPr>
              <a:t>wireline</a:t>
            </a:r>
            <a:r>
              <a:rPr lang="en-US" dirty="0" smtClean="0">
                <a:solidFill>
                  <a:srgbClr val="CC0000"/>
                </a:solidFill>
                <a:cs typeface="Majalla UI"/>
              </a:rPr>
              <a:t> geophysical well log</a:t>
            </a:r>
            <a:r>
              <a:rPr lang="en-US" dirty="0" smtClean="0">
                <a:solidFill>
                  <a:srgbClr val="000000"/>
                </a:solidFill>
                <a:cs typeface="Majalla UI"/>
              </a:rPr>
              <a:t>.</a:t>
            </a:r>
          </a:p>
          <a:p>
            <a:pPr algn="just" eaLnBrk="1" hangingPunct="1"/>
            <a:r>
              <a:rPr lang="en-US" dirty="0" smtClean="0">
                <a:solidFill>
                  <a:srgbClr val="000000"/>
                </a:solidFill>
                <a:cs typeface="Majalla UI"/>
              </a:rPr>
              <a:t>conveniently shortened to </a:t>
            </a:r>
            <a:r>
              <a:rPr lang="en-US" dirty="0" smtClean="0">
                <a:solidFill>
                  <a:srgbClr val="CC0000"/>
                </a:solidFill>
                <a:cs typeface="Majalla UI"/>
              </a:rPr>
              <a:t>well – log</a:t>
            </a:r>
            <a:r>
              <a:rPr lang="en-US" dirty="0" smtClean="0">
                <a:solidFill>
                  <a:srgbClr val="000000"/>
                </a:solidFill>
                <a:cs typeface="Majalla UI"/>
              </a:rPr>
              <a:t> or </a:t>
            </a:r>
            <a:r>
              <a:rPr lang="en-US" dirty="0" smtClean="0">
                <a:solidFill>
                  <a:srgbClr val="CC0000"/>
                </a:solidFill>
                <a:cs typeface="Majalla UI"/>
              </a:rPr>
              <a:t>log</a:t>
            </a:r>
            <a:r>
              <a:rPr lang="en-US" dirty="0" smtClean="0">
                <a:solidFill>
                  <a:srgbClr val="000000"/>
                </a:solidFill>
                <a:cs typeface="Majalla UI"/>
              </a:rPr>
              <a:t>. It has often been called </a:t>
            </a:r>
            <a:r>
              <a:rPr lang="en-US" dirty="0" smtClean="0">
                <a:solidFill>
                  <a:srgbClr val="CC0000"/>
                </a:solidFill>
                <a:cs typeface="Majalla UI"/>
              </a:rPr>
              <a:t>Electric Log </a:t>
            </a:r>
            <a:r>
              <a:rPr lang="en-US" dirty="0" smtClean="0">
                <a:solidFill>
                  <a:srgbClr val="000000"/>
                </a:solidFill>
                <a:cs typeface="Majalla UI"/>
              </a:rPr>
              <a:t>because the first logs were electrical measurement, in </a:t>
            </a:r>
            <a:r>
              <a:rPr lang="en-US" b="1" i="1" dirty="0" smtClean="0">
                <a:solidFill>
                  <a:srgbClr val="000000"/>
                </a:solidFill>
                <a:cs typeface="Majalla UI"/>
              </a:rPr>
              <a:t>France</a:t>
            </a:r>
            <a:r>
              <a:rPr lang="en-US" dirty="0" smtClean="0">
                <a:solidFill>
                  <a:srgbClr val="000000"/>
                </a:solidFill>
                <a:cs typeface="Majalla UI"/>
              </a:rPr>
              <a:t>, which invented by </a:t>
            </a:r>
            <a:r>
              <a:rPr lang="en-US" b="1" i="1" dirty="0" smtClean="0">
                <a:solidFill>
                  <a:srgbClr val="FF0000"/>
                </a:solidFill>
                <a:cs typeface="Majalla UI"/>
              </a:rPr>
              <a:t>Conrad Schlumberger</a:t>
            </a:r>
            <a:r>
              <a:rPr lang="en-US" dirty="0" smtClean="0">
                <a:solidFill>
                  <a:srgbClr val="000000"/>
                </a:solidFill>
                <a:cs typeface="Majalla UI"/>
              </a:rPr>
              <a:t> and </a:t>
            </a:r>
            <a:r>
              <a:rPr lang="en-US" b="1" i="1" dirty="0" smtClean="0">
                <a:solidFill>
                  <a:srgbClr val="FF0000"/>
                </a:solidFill>
                <a:cs typeface="Majalla UI"/>
              </a:rPr>
              <a:t>Henri Doll</a:t>
            </a:r>
            <a:r>
              <a:rPr lang="en-US" dirty="0" smtClean="0">
                <a:solidFill>
                  <a:srgbClr val="000000"/>
                </a:solidFill>
                <a:cs typeface="Majalla UI"/>
              </a:rPr>
              <a:t> (1912-1920).</a:t>
            </a:r>
          </a:p>
          <a:p>
            <a:pPr algn="l" eaLnBrk="1" hangingPunct="1">
              <a:buNone/>
            </a:pPr>
            <a:r>
              <a:rPr lang="en-US" dirty="0" smtClean="0">
                <a:solidFill>
                  <a:srgbClr val="CC0000"/>
                </a:solidFill>
                <a:cs typeface="Majalla UI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385175" cy="792163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Borehole Environment: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96975"/>
            <a:ext cx="8435975" cy="5327650"/>
          </a:xfrm>
        </p:spPr>
        <p:txBody>
          <a:bodyPr/>
          <a:lstStyle/>
          <a:p>
            <a:pPr algn="l" eaLnBrk="1" hangingPunct="1"/>
            <a:r>
              <a:rPr lang="en-US" dirty="0" smtClean="0">
                <a:solidFill>
                  <a:srgbClr val="FF0000"/>
                </a:solidFill>
                <a:cs typeface="Majalla UI"/>
              </a:rPr>
              <a:t>Invasion process</a:t>
            </a:r>
            <a:r>
              <a:rPr lang="en-US" dirty="0" smtClean="0">
                <a:solidFill>
                  <a:srgbClr val="000000"/>
                </a:solidFill>
                <a:cs typeface="Majalla UI"/>
              </a:rPr>
              <a:t> … During the drilling operation the mud in the borehole is usually conditioned so that the hydrostatic pressure of the mud column is greater than the pressure of the formations.</a:t>
            </a:r>
          </a:p>
          <a:p>
            <a:pPr algn="l" eaLnBrk="1" hangingPunct="1"/>
            <a:r>
              <a:rPr lang="en-US" dirty="0" smtClean="0">
                <a:solidFill>
                  <a:srgbClr val="000000"/>
                </a:solidFill>
                <a:cs typeface="Majalla UI"/>
              </a:rPr>
              <a:t>The differential pressure forces mud filtrate into the permeable formation, makes the </a:t>
            </a:r>
            <a:r>
              <a:rPr lang="en-US" dirty="0" smtClean="0">
                <a:solidFill>
                  <a:srgbClr val="FF0000"/>
                </a:solidFill>
                <a:cs typeface="Majalla UI"/>
              </a:rPr>
              <a:t>mud cake</a:t>
            </a:r>
            <a:r>
              <a:rPr lang="en-US" dirty="0" smtClean="0">
                <a:solidFill>
                  <a:srgbClr val="000000"/>
                </a:solidFill>
                <a:cs typeface="Majalla UI"/>
              </a:rPr>
              <a:t>, </a:t>
            </a:r>
            <a:r>
              <a:rPr lang="en-US" dirty="0" smtClean="0">
                <a:solidFill>
                  <a:srgbClr val="FF6600"/>
                </a:solidFill>
                <a:cs typeface="Majalla UI"/>
              </a:rPr>
              <a:t>flushed zone</a:t>
            </a:r>
            <a:r>
              <a:rPr lang="en-US" dirty="0" smtClean="0">
                <a:solidFill>
                  <a:srgbClr val="000000"/>
                </a:solidFill>
                <a:cs typeface="Majalla UI"/>
              </a:rPr>
              <a:t>, </a:t>
            </a:r>
            <a:r>
              <a:rPr lang="en-US" dirty="0" smtClean="0">
                <a:solidFill>
                  <a:srgbClr val="FFC000"/>
                </a:solidFill>
                <a:cs typeface="Majalla UI"/>
              </a:rPr>
              <a:t>transition zone </a:t>
            </a:r>
            <a:r>
              <a:rPr lang="en-US" dirty="0" smtClean="0">
                <a:solidFill>
                  <a:srgbClr val="000000"/>
                </a:solidFill>
                <a:cs typeface="Majalla UI"/>
              </a:rPr>
              <a:t>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0350"/>
            <a:ext cx="3203575" cy="4464050"/>
          </a:xfrm>
        </p:spPr>
        <p:txBody>
          <a:bodyPr/>
          <a:lstStyle/>
          <a:p>
            <a:pPr eaLnBrk="1" hangingPunct="1"/>
            <a:r>
              <a:rPr lang="en-US" sz="2800" smtClean="0">
                <a:solidFill>
                  <a:srgbClr val="000000"/>
                </a:solidFill>
                <a:cs typeface="Traditional Arabic" pitchFamily="2" charset="-78"/>
              </a:rPr>
              <a:t>Borehole Environment:</a:t>
            </a:r>
            <a:br>
              <a:rPr lang="en-US" sz="2800" smtClean="0">
                <a:solidFill>
                  <a:srgbClr val="000000"/>
                </a:solidFill>
                <a:cs typeface="Traditional Arabic" pitchFamily="2" charset="-78"/>
              </a:rPr>
            </a:br>
            <a:r>
              <a:rPr lang="en-US" sz="2800" smtClean="0">
                <a:solidFill>
                  <a:srgbClr val="000000"/>
                </a:solidFill>
                <a:cs typeface="Traditional Arabic" pitchFamily="2" charset="-78"/>
              </a:rPr>
              <a:t/>
            </a:r>
            <a:br>
              <a:rPr lang="en-US" sz="2800" smtClean="0">
                <a:solidFill>
                  <a:srgbClr val="000000"/>
                </a:solidFill>
                <a:cs typeface="Traditional Arabic" pitchFamily="2" charset="-78"/>
              </a:rPr>
            </a:br>
            <a:r>
              <a:rPr lang="en-US" sz="2800" smtClean="0">
                <a:solidFill>
                  <a:srgbClr val="000000"/>
                </a:solidFill>
                <a:cs typeface="Traditional Arabic" pitchFamily="2" charset="-78"/>
              </a:rPr>
              <a:t>1-Invasione zone .</a:t>
            </a:r>
            <a:r>
              <a:rPr lang="en-US" sz="2000" smtClean="0">
                <a:solidFill>
                  <a:srgbClr val="000000"/>
                </a:solidFill>
                <a:cs typeface="Traditional Arabic" pitchFamily="2" charset="-78"/>
              </a:rPr>
              <a:t> </a:t>
            </a:r>
            <a:br>
              <a:rPr lang="en-US" sz="2000" smtClean="0">
                <a:solidFill>
                  <a:srgbClr val="000000"/>
                </a:solidFill>
                <a:cs typeface="Traditional Arabic" pitchFamily="2" charset="-78"/>
              </a:rPr>
            </a:br>
            <a:r>
              <a:rPr lang="en-US" sz="2000" smtClean="0">
                <a:solidFill>
                  <a:srgbClr val="000000"/>
                </a:solidFill>
                <a:cs typeface="Traditional Arabic" pitchFamily="2" charset="-78"/>
              </a:rPr>
              <a:t>   </a:t>
            </a:r>
            <a:r>
              <a:rPr lang="en-US" sz="2400" smtClean="0">
                <a:solidFill>
                  <a:srgbClr val="000000"/>
                </a:solidFill>
                <a:cs typeface="Traditional Arabic" pitchFamily="2" charset="-78"/>
              </a:rPr>
              <a:t>a- Flushed zone.</a:t>
            </a:r>
            <a:br>
              <a:rPr lang="en-US" sz="2400" smtClean="0">
                <a:solidFill>
                  <a:srgbClr val="000000"/>
                </a:solidFill>
                <a:cs typeface="Traditional Arabic" pitchFamily="2" charset="-78"/>
              </a:rPr>
            </a:br>
            <a:r>
              <a:rPr lang="en-US" sz="2400" smtClean="0">
                <a:solidFill>
                  <a:srgbClr val="000000"/>
                </a:solidFill>
                <a:cs typeface="Traditional Arabic" pitchFamily="2" charset="-78"/>
              </a:rPr>
              <a:t>   b- Transition zone.</a:t>
            </a:r>
            <a:br>
              <a:rPr lang="en-US" sz="2400" smtClean="0">
                <a:solidFill>
                  <a:srgbClr val="000000"/>
                </a:solidFill>
                <a:cs typeface="Traditional Arabic" pitchFamily="2" charset="-78"/>
              </a:rPr>
            </a:br>
            <a:r>
              <a:rPr lang="en-US" sz="2400" smtClean="0">
                <a:solidFill>
                  <a:srgbClr val="000000"/>
                </a:solidFill>
                <a:cs typeface="Traditional Arabic" pitchFamily="2" charset="-78"/>
              </a:rPr>
              <a:t>        + annulus zone</a:t>
            </a:r>
            <a:r>
              <a:rPr lang="en-US" sz="2000" smtClean="0">
                <a:solidFill>
                  <a:srgbClr val="000000"/>
                </a:solidFill>
                <a:cs typeface="Traditional Arabic" pitchFamily="2" charset="-78"/>
              </a:rPr>
              <a:t/>
            </a:r>
            <a:br>
              <a:rPr lang="en-US" sz="2000" smtClean="0">
                <a:solidFill>
                  <a:srgbClr val="000000"/>
                </a:solidFill>
                <a:cs typeface="Traditional Arabic" pitchFamily="2" charset="-78"/>
              </a:rPr>
            </a:br>
            <a:r>
              <a:rPr lang="en-US" sz="2000" smtClean="0">
                <a:solidFill>
                  <a:srgbClr val="000000"/>
                </a:solidFill>
                <a:cs typeface="Traditional Arabic" pitchFamily="2" charset="-78"/>
              </a:rPr>
              <a:t/>
            </a:r>
            <a:br>
              <a:rPr lang="en-US" sz="2000" smtClean="0">
                <a:solidFill>
                  <a:srgbClr val="000000"/>
                </a:solidFill>
                <a:cs typeface="Traditional Arabic" pitchFamily="2" charset="-78"/>
              </a:rPr>
            </a:br>
            <a:r>
              <a:rPr lang="en-US" sz="2800" smtClean="0">
                <a:solidFill>
                  <a:srgbClr val="000000"/>
                </a:solidFill>
                <a:cs typeface="Traditional Arabic" pitchFamily="2" charset="-78"/>
              </a:rPr>
              <a:t>2- Uninvaded zone</a:t>
            </a:r>
            <a:r>
              <a:rPr lang="en-US" sz="2000" smtClean="0">
                <a:solidFill>
                  <a:srgbClr val="000000"/>
                </a:solidFill>
                <a:cs typeface="Traditional Arabic" pitchFamily="2" charset="-78"/>
              </a:rPr>
              <a:t/>
            </a:r>
            <a:br>
              <a:rPr lang="en-US" sz="2000" smtClean="0">
                <a:solidFill>
                  <a:srgbClr val="000000"/>
                </a:solidFill>
                <a:cs typeface="Traditional Arabic" pitchFamily="2" charset="-78"/>
              </a:rPr>
            </a:br>
            <a:endParaRPr lang="en-US" sz="2000" smtClean="0">
              <a:solidFill>
                <a:srgbClr val="000000"/>
              </a:solidFill>
              <a:cs typeface="Traditional Arabic" pitchFamily="2" charset="-78"/>
            </a:endParaRPr>
          </a:p>
        </p:txBody>
      </p:sp>
      <p:pic>
        <p:nvPicPr>
          <p:cNvPr id="55301" name="Picture 5" descr="Symbols in Log Interpretation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164" t="12817" r="3307"/>
          <a:stretch>
            <a:fillRect/>
          </a:stretch>
        </p:blipFill>
        <p:spPr>
          <a:xfrm>
            <a:off x="3249613" y="188913"/>
            <a:ext cx="5715000" cy="6480175"/>
          </a:xfrm>
          <a:effectLst>
            <a:outerShdw dist="107763" dir="2700000" algn="ctr" rotWithShape="0">
              <a:schemeClr val="tx2"/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/>
          </p:cNvSpPr>
          <p:nvPr/>
        </p:nvSpPr>
        <p:spPr bwMode="auto">
          <a:xfrm>
            <a:off x="4813300" y="1524000"/>
            <a:ext cx="596900" cy="2717800"/>
          </a:xfrm>
          <a:custGeom>
            <a:avLst/>
            <a:gdLst/>
            <a:ahLst/>
            <a:cxnLst>
              <a:cxn ang="0">
                <a:pos x="0" y="176"/>
              </a:cxn>
              <a:cxn ang="0">
                <a:pos x="376" y="0"/>
              </a:cxn>
              <a:cxn ang="0">
                <a:pos x="376" y="1544"/>
              </a:cxn>
              <a:cxn ang="0">
                <a:pos x="0" y="1712"/>
              </a:cxn>
              <a:cxn ang="0">
                <a:pos x="0" y="176"/>
              </a:cxn>
            </a:cxnLst>
            <a:rect l="0" t="0" r="r" b="b"/>
            <a:pathLst>
              <a:path w="376" h="1712">
                <a:moveTo>
                  <a:pt x="0" y="176"/>
                </a:moveTo>
                <a:lnTo>
                  <a:pt x="376" y="0"/>
                </a:lnTo>
                <a:lnTo>
                  <a:pt x="376" y="1544"/>
                </a:lnTo>
                <a:lnTo>
                  <a:pt x="0" y="1712"/>
                </a:lnTo>
                <a:lnTo>
                  <a:pt x="0" y="176"/>
                </a:lnTo>
                <a:close/>
              </a:path>
            </a:pathLst>
          </a:custGeom>
          <a:solidFill>
            <a:srgbClr val="808080">
              <a:alpha val="50000"/>
            </a:srgbClr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5" name="Freeform 3"/>
          <p:cNvSpPr>
            <a:spLocks/>
          </p:cNvSpPr>
          <p:nvPr/>
        </p:nvSpPr>
        <p:spPr bwMode="auto">
          <a:xfrm>
            <a:off x="4216400" y="1803400"/>
            <a:ext cx="584200" cy="2679700"/>
          </a:xfrm>
          <a:custGeom>
            <a:avLst/>
            <a:gdLst/>
            <a:ahLst/>
            <a:cxnLst>
              <a:cxn ang="0">
                <a:pos x="8" y="152"/>
              </a:cxn>
              <a:cxn ang="0">
                <a:pos x="368" y="0"/>
              </a:cxn>
              <a:cxn ang="0">
                <a:pos x="368" y="1536"/>
              </a:cxn>
              <a:cxn ang="0">
                <a:pos x="0" y="1688"/>
              </a:cxn>
              <a:cxn ang="0">
                <a:pos x="8" y="152"/>
              </a:cxn>
            </a:cxnLst>
            <a:rect l="0" t="0" r="r" b="b"/>
            <a:pathLst>
              <a:path w="368" h="1688">
                <a:moveTo>
                  <a:pt x="8" y="152"/>
                </a:moveTo>
                <a:lnTo>
                  <a:pt x="368" y="0"/>
                </a:lnTo>
                <a:lnTo>
                  <a:pt x="368" y="1536"/>
                </a:lnTo>
                <a:lnTo>
                  <a:pt x="0" y="1688"/>
                </a:lnTo>
                <a:lnTo>
                  <a:pt x="8" y="152"/>
                </a:lnTo>
                <a:close/>
              </a:path>
            </a:pathLst>
          </a:custGeom>
          <a:solidFill>
            <a:srgbClr val="0000FF">
              <a:alpha val="50000"/>
            </a:srgbClr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669925" y="242888"/>
            <a:ext cx="2589213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b="1">
                <a:latin typeface="Arial Narrow" pitchFamily="34" charset="0"/>
              </a:rPr>
              <a:t>Invasion Model</a:t>
            </a:r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>
            <a:off x="3505200" y="2286000"/>
            <a:ext cx="0" cy="248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8" name="Line 6"/>
          <p:cNvSpPr>
            <a:spLocks noChangeShapeType="1"/>
          </p:cNvSpPr>
          <p:nvPr/>
        </p:nvSpPr>
        <p:spPr bwMode="auto">
          <a:xfrm>
            <a:off x="4216400" y="2044700"/>
            <a:ext cx="0" cy="2425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9" name="Line 7"/>
          <p:cNvSpPr>
            <a:spLocks noChangeShapeType="1"/>
          </p:cNvSpPr>
          <p:nvPr/>
        </p:nvSpPr>
        <p:spPr bwMode="auto">
          <a:xfrm flipV="1">
            <a:off x="4241800" y="1358900"/>
            <a:ext cx="1600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3505200" y="2286000"/>
            <a:ext cx="76200" cy="2438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4127500" y="2044700"/>
            <a:ext cx="76200" cy="2438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12" name="Line 10"/>
          <p:cNvSpPr>
            <a:spLocks noChangeShapeType="1"/>
          </p:cNvSpPr>
          <p:nvPr/>
        </p:nvSpPr>
        <p:spPr bwMode="auto">
          <a:xfrm flipV="1">
            <a:off x="3505200" y="990600"/>
            <a:ext cx="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13" name="Line 11"/>
          <p:cNvSpPr>
            <a:spLocks noChangeShapeType="1"/>
          </p:cNvSpPr>
          <p:nvPr/>
        </p:nvSpPr>
        <p:spPr bwMode="auto">
          <a:xfrm flipV="1">
            <a:off x="4191000" y="990600"/>
            <a:ext cx="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grpSp>
        <p:nvGrpSpPr>
          <p:cNvPr id="14" name="Group 12"/>
          <p:cNvGrpSpPr>
            <a:grpSpLocks/>
          </p:cNvGrpSpPr>
          <p:nvPr/>
        </p:nvGrpSpPr>
        <p:grpSpPr bwMode="auto">
          <a:xfrm>
            <a:off x="1524000" y="1041400"/>
            <a:ext cx="5029200" cy="4445000"/>
            <a:chOff x="960" y="656"/>
            <a:chExt cx="3168" cy="2800"/>
          </a:xfrm>
        </p:grpSpPr>
        <p:sp>
          <p:nvSpPr>
            <p:cNvPr id="15" name="Line 13"/>
            <p:cNvSpPr>
              <a:spLocks noChangeShapeType="1"/>
            </p:cNvSpPr>
            <p:nvPr/>
          </p:nvSpPr>
          <p:spPr bwMode="auto">
            <a:xfrm flipH="1">
              <a:off x="960" y="1440"/>
              <a:ext cx="1248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IQ"/>
            </a:p>
          </p:txBody>
        </p:sp>
        <p:sp>
          <p:nvSpPr>
            <p:cNvPr id="16" name="Line 14"/>
            <p:cNvSpPr>
              <a:spLocks noChangeShapeType="1"/>
            </p:cNvSpPr>
            <p:nvPr/>
          </p:nvSpPr>
          <p:spPr bwMode="auto">
            <a:xfrm flipH="1">
              <a:off x="1056" y="2976"/>
              <a:ext cx="1152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IQ"/>
            </a:p>
          </p:txBody>
        </p:sp>
        <p:sp>
          <p:nvSpPr>
            <p:cNvPr id="17" name="Line 15"/>
            <p:cNvSpPr>
              <a:spLocks noChangeShapeType="1"/>
            </p:cNvSpPr>
            <p:nvPr/>
          </p:nvSpPr>
          <p:spPr bwMode="auto">
            <a:xfrm flipV="1">
              <a:off x="2640" y="2208"/>
              <a:ext cx="1488" cy="6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IQ"/>
            </a:p>
          </p:txBody>
        </p:sp>
        <p:cxnSp>
          <p:nvCxnSpPr>
            <p:cNvPr id="18" name="AutoShape 16"/>
            <p:cNvCxnSpPr>
              <a:cxnSpLocks noChangeShapeType="1"/>
              <a:stCxn id="10" idx="0"/>
              <a:endCxn id="11" idx="0"/>
            </p:cNvCxnSpPr>
            <p:nvPr/>
          </p:nvCxnSpPr>
          <p:spPr bwMode="auto">
            <a:xfrm rot="16200000">
              <a:off x="2352" y="1168"/>
              <a:ext cx="152" cy="392"/>
            </a:xfrm>
            <a:prstGeom prst="curvedConnector3">
              <a:avLst>
                <a:gd name="adj1" fmla="val 194736"/>
              </a:avLst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</p:cxnSp>
        <p:sp>
          <p:nvSpPr>
            <p:cNvPr id="19" name="Line 17"/>
            <p:cNvSpPr>
              <a:spLocks noChangeShapeType="1"/>
            </p:cNvSpPr>
            <p:nvPr/>
          </p:nvSpPr>
          <p:spPr bwMode="auto">
            <a:xfrm>
              <a:off x="1872" y="1584"/>
              <a:ext cx="0" cy="14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IQ"/>
            </a:p>
          </p:txBody>
        </p:sp>
        <p:sp>
          <p:nvSpPr>
            <p:cNvPr id="20" name="Line 18"/>
            <p:cNvSpPr>
              <a:spLocks noChangeShapeType="1"/>
            </p:cNvSpPr>
            <p:nvPr/>
          </p:nvSpPr>
          <p:spPr bwMode="auto">
            <a:xfrm>
              <a:off x="1440" y="1728"/>
              <a:ext cx="0" cy="15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IQ"/>
            </a:p>
          </p:txBody>
        </p:sp>
        <p:sp>
          <p:nvSpPr>
            <p:cNvPr id="21" name="Line 19"/>
            <p:cNvSpPr>
              <a:spLocks noChangeShapeType="1"/>
            </p:cNvSpPr>
            <p:nvPr/>
          </p:nvSpPr>
          <p:spPr bwMode="auto">
            <a:xfrm>
              <a:off x="3024" y="1152"/>
              <a:ext cx="0" cy="14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IQ"/>
            </a:p>
          </p:txBody>
        </p:sp>
        <p:sp>
          <p:nvSpPr>
            <p:cNvPr id="22" name="Line 20"/>
            <p:cNvSpPr>
              <a:spLocks noChangeShapeType="1"/>
            </p:cNvSpPr>
            <p:nvPr/>
          </p:nvSpPr>
          <p:spPr bwMode="auto">
            <a:xfrm>
              <a:off x="3408" y="960"/>
              <a:ext cx="0" cy="15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IQ"/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auto">
            <a:xfrm>
              <a:off x="1872" y="856"/>
              <a:ext cx="1152" cy="680"/>
            </a:xfrm>
            <a:custGeom>
              <a:avLst/>
              <a:gdLst/>
              <a:ahLst/>
              <a:cxnLst>
                <a:cxn ang="0">
                  <a:pos x="0" y="680"/>
                </a:cxn>
                <a:cxn ang="0">
                  <a:pos x="96" y="296"/>
                </a:cxn>
                <a:cxn ang="0">
                  <a:pos x="384" y="56"/>
                </a:cxn>
                <a:cxn ang="0">
                  <a:pos x="576" y="8"/>
                </a:cxn>
                <a:cxn ang="0">
                  <a:pos x="912" y="104"/>
                </a:cxn>
                <a:cxn ang="0">
                  <a:pos x="1152" y="296"/>
                </a:cxn>
              </a:cxnLst>
              <a:rect l="0" t="0" r="r" b="b"/>
              <a:pathLst>
                <a:path w="1152" h="680">
                  <a:moveTo>
                    <a:pt x="0" y="680"/>
                  </a:moveTo>
                  <a:cubicBezTo>
                    <a:pt x="16" y="540"/>
                    <a:pt x="32" y="400"/>
                    <a:pt x="96" y="296"/>
                  </a:cubicBezTo>
                  <a:cubicBezTo>
                    <a:pt x="160" y="192"/>
                    <a:pt x="304" y="104"/>
                    <a:pt x="384" y="56"/>
                  </a:cubicBezTo>
                  <a:cubicBezTo>
                    <a:pt x="464" y="8"/>
                    <a:pt x="488" y="0"/>
                    <a:pt x="576" y="8"/>
                  </a:cubicBezTo>
                  <a:cubicBezTo>
                    <a:pt x="664" y="16"/>
                    <a:pt x="816" y="56"/>
                    <a:pt x="912" y="104"/>
                  </a:cubicBezTo>
                  <a:cubicBezTo>
                    <a:pt x="1008" y="152"/>
                    <a:pt x="1112" y="264"/>
                    <a:pt x="1152" y="296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IQ"/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auto">
            <a:xfrm>
              <a:off x="1440" y="656"/>
              <a:ext cx="1968" cy="1072"/>
            </a:xfrm>
            <a:custGeom>
              <a:avLst/>
              <a:gdLst/>
              <a:ahLst/>
              <a:cxnLst>
                <a:cxn ang="0">
                  <a:pos x="0" y="1072"/>
                </a:cxn>
                <a:cxn ang="0">
                  <a:pos x="96" y="640"/>
                </a:cxn>
                <a:cxn ang="0">
                  <a:pos x="288" y="304"/>
                </a:cxn>
                <a:cxn ang="0">
                  <a:pos x="624" y="64"/>
                </a:cxn>
                <a:cxn ang="0">
                  <a:pos x="1104" y="16"/>
                </a:cxn>
                <a:cxn ang="0">
                  <a:pos x="1632" y="160"/>
                </a:cxn>
                <a:cxn ang="0">
                  <a:pos x="1968" y="304"/>
                </a:cxn>
              </a:cxnLst>
              <a:rect l="0" t="0" r="r" b="b"/>
              <a:pathLst>
                <a:path w="1968" h="1072">
                  <a:moveTo>
                    <a:pt x="0" y="1072"/>
                  </a:moveTo>
                  <a:cubicBezTo>
                    <a:pt x="24" y="920"/>
                    <a:pt x="48" y="768"/>
                    <a:pt x="96" y="640"/>
                  </a:cubicBezTo>
                  <a:cubicBezTo>
                    <a:pt x="144" y="512"/>
                    <a:pt x="200" y="400"/>
                    <a:pt x="288" y="304"/>
                  </a:cubicBezTo>
                  <a:cubicBezTo>
                    <a:pt x="376" y="208"/>
                    <a:pt x="488" y="112"/>
                    <a:pt x="624" y="64"/>
                  </a:cubicBezTo>
                  <a:cubicBezTo>
                    <a:pt x="760" y="16"/>
                    <a:pt x="936" y="0"/>
                    <a:pt x="1104" y="16"/>
                  </a:cubicBezTo>
                  <a:cubicBezTo>
                    <a:pt x="1272" y="32"/>
                    <a:pt x="1488" y="112"/>
                    <a:pt x="1632" y="160"/>
                  </a:cubicBezTo>
                  <a:cubicBezTo>
                    <a:pt x="1776" y="208"/>
                    <a:pt x="1912" y="280"/>
                    <a:pt x="1968" y="304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IQ"/>
            </a:p>
          </p:txBody>
        </p:sp>
        <p:sp>
          <p:nvSpPr>
            <p:cNvPr id="25" name="Line 23"/>
            <p:cNvSpPr>
              <a:spLocks noChangeShapeType="1"/>
            </p:cNvSpPr>
            <p:nvPr/>
          </p:nvSpPr>
          <p:spPr bwMode="auto">
            <a:xfrm>
              <a:off x="2208" y="2976"/>
              <a:ext cx="0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IQ"/>
            </a:p>
          </p:txBody>
        </p:sp>
        <p:sp>
          <p:nvSpPr>
            <p:cNvPr id="26" name="Line 24"/>
            <p:cNvSpPr>
              <a:spLocks noChangeShapeType="1"/>
            </p:cNvSpPr>
            <p:nvPr/>
          </p:nvSpPr>
          <p:spPr bwMode="auto">
            <a:xfrm>
              <a:off x="2640" y="2832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IQ"/>
            </a:p>
          </p:txBody>
        </p:sp>
      </p:grpSp>
      <p:sp>
        <p:nvSpPr>
          <p:cNvPr id="27" name="Text Box 25"/>
          <p:cNvSpPr txBox="1">
            <a:spLocks noChangeArrowheads="1"/>
          </p:cNvSpPr>
          <p:nvPr/>
        </p:nvSpPr>
        <p:spPr bwMode="auto">
          <a:xfrm>
            <a:off x="4699000" y="2349500"/>
            <a:ext cx="9398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400" b="1">
                <a:latin typeface="Arial Narrow" pitchFamily="34" charset="0"/>
              </a:rPr>
              <a:t>Transition</a:t>
            </a:r>
          </a:p>
          <a:p>
            <a:pPr algn="ctr"/>
            <a:r>
              <a:rPr lang="en-US" sz="1400" b="1">
                <a:latin typeface="Arial Narrow" pitchFamily="34" charset="0"/>
              </a:rPr>
              <a:t>Zone</a:t>
            </a:r>
          </a:p>
        </p:txBody>
      </p:sp>
      <p:sp>
        <p:nvSpPr>
          <p:cNvPr id="28" name="Text Box 26"/>
          <p:cNvSpPr txBox="1">
            <a:spLocks noChangeArrowheads="1"/>
          </p:cNvSpPr>
          <p:nvPr/>
        </p:nvSpPr>
        <p:spPr bwMode="auto">
          <a:xfrm>
            <a:off x="5473700" y="1597025"/>
            <a:ext cx="969963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400" b="1">
                <a:latin typeface="Arial Narrow" pitchFamily="34" charset="0"/>
              </a:rPr>
              <a:t>Uninvaded </a:t>
            </a:r>
          </a:p>
          <a:p>
            <a:pPr algn="ctr"/>
            <a:r>
              <a:rPr lang="en-US" sz="1400" b="1">
                <a:latin typeface="Arial Narrow" pitchFamily="34" charset="0"/>
              </a:rPr>
              <a:t>zone</a:t>
            </a:r>
          </a:p>
        </p:txBody>
      </p:sp>
      <p:sp>
        <p:nvSpPr>
          <p:cNvPr id="29" name="Rectangle 27"/>
          <p:cNvSpPr>
            <a:spLocks noChangeArrowheads="1"/>
          </p:cNvSpPr>
          <p:nvPr/>
        </p:nvSpPr>
        <p:spPr bwMode="auto">
          <a:xfrm>
            <a:off x="5803900" y="2095500"/>
            <a:ext cx="292100" cy="330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b="1">
                <a:latin typeface="Arial Narrow" pitchFamily="34" charset="0"/>
              </a:rPr>
              <a:t>Rt</a:t>
            </a:r>
          </a:p>
        </p:txBody>
      </p:sp>
      <p:sp>
        <p:nvSpPr>
          <p:cNvPr id="30" name="Oval 28"/>
          <p:cNvSpPr>
            <a:spLocks noChangeArrowheads="1"/>
          </p:cNvSpPr>
          <p:nvPr/>
        </p:nvSpPr>
        <p:spPr bwMode="auto">
          <a:xfrm>
            <a:off x="5816600" y="2501900"/>
            <a:ext cx="355600" cy="4445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 b="1">
                <a:latin typeface="Arial Narrow" pitchFamily="34" charset="0"/>
              </a:rPr>
              <a:t>Rw</a:t>
            </a:r>
          </a:p>
        </p:txBody>
      </p:sp>
      <p:sp>
        <p:nvSpPr>
          <p:cNvPr id="31" name="AutoShape 29"/>
          <p:cNvSpPr>
            <a:spLocks noChangeArrowheads="1"/>
          </p:cNvSpPr>
          <p:nvPr/>
        </p:nvSpPr>
        <p:spPr bwMode="auto">
          <a:xfrm>
            <a:off x="5753100" y="2997200"/>
            <a:ext cx="495300" cy="4318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b="1">
                <a:latin typeface="Arial Narrow" pitchFamily="34" charset="0"/>
              </a:rPr>
              <a:t>Sw</a:t>
            </a:r>
          </a:p>
        </p:txBody>
      </p:sp>
      <p:sp>
        <p:nvSpPr>
          <p:cNvPr id="32" name="Rectangle 30"/>
          <p:cNvSpPr>
            <a:spLocks noChangeArrowheads="1"/>
          </p:cNvSpPr>
          <p:nvPr/>
        </p:nvSpPr>
        <p:spPr bwMode="auto">
          <a:xfrm>
            <a:off x="4419600" y="2743200"/>
            <a:ext cx="330200" cy="330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b="1">
                <a:latin typeface="Arial Narrow" pitchFamily="34" charset="0"/>
              </a:rPr>
              <a:t>Rxo</a:t>
            </a:r>
          </a:p>
        </p:txBody>
      </p:sp>
      <p:sp>
        <p:nvSpPr>
          <p:cNvPr id="33" name="Oval 31"/>
          <p:cNvSpPr>
            <a:spLocks noChangeArrowheads="1"/>
          </p:cNvSpPr>
          <p:nvPr/>
        </p:nvSpPr>
        <p:spPr bwMode="auto">
          <a:xfrm>
            <a:off x="4419600" y="3200400"/>
            <a:ext cx="355600" cy="355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b="1">
                <a:latin typeface="Arial Narrow" pitchFamily="34" charset="0"/>
              </a:rPr>
              <a:t>Rmf</a:t>
            </a:r>
          </a:p>
        </p:txBody>
      </p:sp>
      <p:sp>
        <p:nvSpPr>
          <p:cNvPr id="34" name="AutoShape 32"/>
          <p:cNvSpPr>
            <a:spLocks noChangeArrowheads="1"/>
          </p:cNvSpPr>
          <p:nvPr/>
        </p:nvSpPr>
        <p:spPr bwMode="auto">
          <a:xfrm>
            <a:off x="4406900" y="3670300"/>
            <a:ext cx="355600" cy="3429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b="1">
                <a:latin typeface="Arial Narrow" pitchFamily="34" charset="0"/>
              </a:rPr>
              <a:t>Sxo</a:t>
            </a:r>
          </a:p>
        </p:txBody>
      </p:sp>
      <p:sp>
        <p:nvSpPr>
          <p:cNvPr id="35" name="Text Box 33"/>
          <p:cNvSpPr txBox="1">
            <a:spLocks noChangeArrowheads="1"/>
          </p:cNvSpPr>
          <p:nvPr/>
        </p:nvSpPr>
        <p:spPr bwMode="auto">
          <a:xfrm>
            <a:off x="3571875" y="684213"/>
            <a:ext cx="5254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b="1">
                <a:latin typeface="Arial Narrow" pitchFamily="34" charset="0"/>
              </a:rPr>
              <a:t>Mud</a:t>
            </a:r>
          </a:p>
        </p:txBody>
      </p:sp>
      <p:sp>
        <p:nvSpPr>
          <p:cNvPr id="36" name="Rectangle 34"/>
          <p:cNvSpPr>
            <a:spLocks noChangeArrowheads="1"/>
          </p:cNvSpPr>
          <p:nvPr/>
        </p:nvSpPr>
        <p:spPr bwMode="auto">
          <a:xfrm>
            <a:off x="3733800" y="10668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Arial Narrow" pitchFamily="34" charset="0"/>
              </a:rPr>
              <a:t>Rm</a:t>
            </a:r>
          </a:p>
        </p:txBody>
      </p:sp>
      <p:sp>
        <p:nvSpPr>
          <p:cNvPr id="37" name="Text Box 35"/>
          <p:cNvSpPr txBox="1">
            <a:spLocks noChangeArrowheads="1"/>
          </p:cNvSpPr>
          <p:nvPr/>
        </p:nvSpPr>
        <p:spPr bwMode="auto">
          <a:xfrm>
            <a:off x="3378200" y="3106738"/>
            <a:ext cx="8937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b="1">
                <a:latin typeface="Arial Narrow" pitchFamily="34" charset="0"/>
              </a:rPr>
              <a:t>Mudcake</a:t>
            </a:r>
          </a:p>
        </p:txBody>
      </p:sp>
      <p:sp>
        <p:nvSpPr>
          <p:cNvPr id="38" name="Line 36"/>
          <p:cNvSpPr>
            <a:spLocks noChangeShapeType="1"/>
          </p:cNvSpPr>
          <p:nvPr/>
        </p:nvSpPr>
        <p:spPr bwMode="auto">
          <a:xfrm flipV="1">
            <a:off x="3048000" y="4495800"/>
            <a:ext cx="18288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39" name="Line 37"/>
          <p:cNvSpPr>
            <a:spLocks noChangeShapeType="1"/>
          </p:cNvSpPr>
          <p:nvPr/>
        </p:nvSpPr>
        <p:spPr bwMode="auto">
          <a:xfrm flipV="1">
            <a:off x="2286000" y="4648200"/>
            <a:ext cx="320040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40" name="Text Box 38"/>
          <p:cNvSpPr txBox="1">
            <a:spLocks noChangeArrowheads="1"/>
          </p:cNvSpPr>
          <p:nvPr/>
        </p:nvSpPr>
        <p:spPr bwMode="auto">
          <a:xfrm rot="20389151">
            <a:off x="3252788" y="5341938"/>
            <a:ext cx="16875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b="1">
                <a:latin typeface="Arial Narrow" pitchFamily="34" charset="0"/>
              </a:rPr>
              <a:t>Invasion diameters</a:t>
            </a:r>
          </a:p>
        </p:txBody>
      </p:sp>
      <p:sp>
        <p:nvSpPr>
          <p:cNvPr id="41" name="Line 39"/>
          <p:cNvSpPr>
            <a:spLocks noChangeShapeType="1"/>
          </p:cNvSpPr>
          <p:nvPr/>
        </p:nvSpPr>
        <p:spPr bwMode="auto">
          <a:xfrm flipV="1">
            <a:off x="1219200" y="304800"/>
            <a:ext cx="457200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42" name="Line 40"/>
          <p:cNvSpPr>
            <a:spLocks noChangeShapeType="1"/>
          </p:cNvSpPr>
          <p:nvPr/>
        </p:nvSpPr>
        <p:spPr bwMode="auto">
          <a:xfrm flipV="1">
            <a:off x="2286000" y="4495800"/>
            <a:ext cx="4724400" cy="190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43" name="Freeform 41"/>
          <p:cNvSpPr>
            <a:spLocks/>
          </p:cNvSpPr>
          <p:nvPr/>
        </p:nvSpPr>
        <p:spPr bwMode="auto">
          <a:xfrm>
            <a:off x="2286000" y="2476500"/>
            <a:ext cx="698500" cy="2705100"/>
          </a:xfrm>
          <a:custGeom>
            <a:avLst/>
            <a:gdLst/>
            <a:ahLst/>
            <a:cxnLst>
              <a:cxn ang="0">
                <a:pos x="0" y="168"/>
              </a:cxn>
              <a:cxn ang="0">
                <a:pos x="440" y="0"/>
              </a:cxn>
              <a:cxn ang="0">
                <a:pos x="440" y="1536"/>
              </a:cxn>
              <a:cxn ang="0">
                <a:pos x="0" y="1704"/>
              </a:cxn>
              <a:cxn ang="0">
                <a:pos x="0" y="168"/>
              </a:cxn>
            </a:cxnLst>
            <a:rect l="0" t="0" r="r" b="b"/>
            <a:pathLst>
              <a:path w="440" h="1704">
                <a:moveTo>
                  <a:pt x="0" y="168"/>
                </a:moveTo>
                <a:lnTo>
                  <a:pt x="440" y="0"/>
                </a:lnTo>
                <a:lnTo>
                  <a:pt x="440" y="1536"/>
                </a:lnTo>
                <a:lnTo>
                  <a:pt x="0" y="1704"/>
                </a:lnTo>
                <a:lnTo>
                  <a:pt x="0" y="168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44" name="Freeform 42"/>
          <p:cNvSpPr>
            <a:spLocks/>
          </p:cNvSpPr>
          <p:nvPr/>
        </p:nvSpPr>
        <p:spPr bwMode="auto">
          <a:xfrm>
            <a:off x="2971800" y="2286000"/>
            <a:ext cx="533400" cy="2616200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336" y="0"/>
              </a:cxn>
              <a:cxn ang="0">
                <a:pos x="336" y="1536"/>
              </a:cxn>
              <a:cxn ang="0">
                <a:pos x="8" y="1648"/>
              </a:cxn>
              <a:cxn ang="0">
                <a:pos x="0" y="144"/>
              </a:cxn>
            </a:cxnLst>
            <a:rect l="0" t="0" r="r" b="b"/>
            <a:pathLst>
              <a:path w="336" h="1648">
                <a:moveTo>
                  <a:pt x="0" y="144"/>
                </a:moveTo>
                <a:lnTo>
                  <a:pt x="336" y="0"/>
                </a:lnTo>
                <a:lnTo>
                  <a:pt x="336" y="1536"/>
                </a:lnTo>
                <a:lnTo>
                  <a:pt x="8" y="1648"/>
                </a:lnTo>
                <a:lnTo>
                  <a:pt x="0" y="144"/>
                </a:lnTo>
                <a:close/>
              </a:path>
            </a:pathLst>
          </a:custGeom>
          <a:solidFill>
            <a:srgbClr val="0000FF">
              <a:alpha val="50000"/>
            </a:srgbClr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45" name="Text Box 43"/>
          <p:cNvSpPr txBox="1">
            <a:spLocks noChangeArrowheads="1"/>
          </p:cNvSpPr>
          <p:nvPr/>
        </p:nvSpPr>
        <p:spPr bwMode="auto">
          <a:xfrm>
            <a:off x="4178300" y="2133600"/>
            <a:ext cx="76835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400" b="1">
                <a:latin typeface="Arial Narrow" pitchFamily="34" charset="0"/>
              </a:rPr>
              <a:t>Flushed zone</a:t>
            </a:r>
          </a:p>
        </p:txBody>
      </p:sp>
      <p:sp>
        <p:nvSpPr>
          <p:cNvPr id="46" name="AutoShape 44"/>
          <p:cNvSpPr>
            <a:spLocks/>
          </p:cNvSpPr>
          <p:nvPr/>
        </p:nvSpPr>
        <p:spPr bwMode="auto">
          <a:xfrm>
            <a:off x="1676400" y="2971800"/>
            <a:ext cx="304800" cy="2286000"/>
          </a:xfrm>
          <a:prstGeom prst="leftBrace">
            <a:avLst>
              <a:gd name="adj1" fmla="val 6250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47" name="Text Box 45"/>
          <p:cNvSpPr txBox="1">
            <a:spLocks noChangeArrowheads="1"/>
          </p:cNvSpPr>
          <p:nvPr/>
        </p:nvSpPr>
        <p:spPr bwMode="auto">
          <a:xfrm rot="20392834">
            <a:off x="4864100" y="696913"/>
            <a:ext cx="14001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000">
                <a:latin typeface="Arial Narrow" pitchFamily="34" charset="0"/>
              </a:rPr>
              <a:t>Adjacent bed</a:t>
            </a:r>
          </a:p>
        </p:txBody>
      </p:sp>
      <p:sp>
        <p:nvSpPr>
          <p:cNvPr id="48" name="Text Box 46"/>
          <p:cNvSpPr txBox="1">
            <a:spLocks noChangeArrowheads="1"/>
          </p:cNvSpPr>
          <p:nvPr/>
        </p:nvSpPr>
        <p:spPr bwMode="auto">
          <a:xfrm rot="20382352">
            <a:off x="5867400" y="3962400"/>
            <a:ext cx="14001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000">
                <a:latin typeface="Arial Narrow" pitchFamily="34" charset="0"/>
              </a:rPr>
              <a:t>Adjacent bed</a:t>
            </a:r>
          </a:p>
        </p:txBody>
      </p:sp>
      <p:sp>
        <p:nvSpPr>
          <p:cNvPr id="49" name="Text Box 47"/>
          <p:cNvSpPr txBox="1">
            <a:spLocks noChangeArrowheads="1"/>
          </p:cNvSpPr>
          <p:nvPr/>
        </p:nvSpPr>
        <p:spPr bwMode="auto">
          <a:xfrm rot="16126133">
            <a:off x="673894" y="4126706"/>
            <a:ext cx="14573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800" b="1">
                <a:latin typeface="Arial Narrow" pitchFamily="34" charset="0"/>
              </a:rPr>
              <a:t>Bed thickness</a:t>
            </a:r>
          </a:p>
        </p:txBody>
      </p:sp>
      <p:sp>
        <p:nvSpPr>
          <p:cNvPr id="50" name="Text Box 48"/>
          <p:cNvSpPr txBox="1">
            <a:spLocks noChangeArrowheads="1"/>
          </p:cNvSpPr>
          <p:nvPr/>
        </p:nvSpPr>
        <p:spPr bwMode="auto">
          <a:xfrm>
            <a:off x="1828800" y="3886200"/>
            <a:ext cx="3238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Arial Narrow" pitchFamily="34" charset="0"/>
              </a:rPr>
              <a:t>h</a:t>
            </a:r>
          </a:p>
        </p:txBody>
      </p:sp>
      <p:sp>
        <p:nvSpPr>
          <p:cNvPr id="51" name="Rectangle 49"/>
          <p:cNvSpPr>
            <a:spLocks noChangeArrowheads="1"/>
          </p:cNvSpPr>
          <p:nvPr/>
        </p:nvSpPr>
        <p:spPr bwMode="auto">
          <a:xfrm>
            <a:off x="3352800" y="2590800"/>
            <a:ext cx="3810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b="1">
                <a:latin typeface="Arial Narrow" pitchFamily="34" charset="0"/>
              </a:rPr>
              <a:t>Rmc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81000"/>
            <a:ext cx="8001000" cy="1066800"/>
          </a:xfrm>
        </p:spPr>
        <p:txBody>
          <a:bodyPr/>
          <a:lstStyle/>
          <a:p>
            <a:r>
              <a:rPr lang="en-US"/>
              <a:t>Depth of Investigation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304800" y="1524000"/>
            <a:ext cx="80010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How far the logging sensor can detect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Deep resistivity/induction logging tool – </a:t>
            </a: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Virgin zone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Neutron and Density logging tool – </a:t>
            </a: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Transition zone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We only consider them on Flushed zone for this training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All other tools – </a:t>
            </a: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Flushed zone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/>
          <p:cNvSpPr>
            <a:spLocks noGrp="1" noChangeArrowheads="1"/>
          </p:cNvSpPr>
          <p:nvPr>
            <p:ph idx="1"/>
          </p:nvPr>
        </p:nvSpPr>
        <p:spPr>
          <a:xfrm>
            <a:off x="323850" y="476250"/>
            <a:ext cx="8510588" cy="5976938"/>
          </a:xfrm>
        </p:spPr>
        <p:txBody>
          <a:bodyPr/>
          <a:lstStyle/>
          <a:p>
            <a:pPr algn="l" eaLnBrk="1" hangingPunct="1"/>
            <a:r>
              <a:rPr lang="en-US" b="1" i="1" dirty="0" smtClean="0">
                <a:solidFill>
                  <a:srgbClr val="CC0000"/>
                </a:solidFill>
                <a:cs typeface="Majalla UI"/>
              </a:rPr>
              <a:t>Flushed zone:</a:t>
            </a:r>
          </a:p>
          <a:p>
            <a:pPr algn="l" eaLnBrk="1" hangingPunct="1">
              <a:buNone/>
            </a:pPr>
            <a:r>
              <a:rPr lang="en-US" dirty="0" smtClean="0">
                <a:solidFill>
                  <a:srgbClr val="000000"/>
                </a:solidFill>
                <a:cs typeface="Majalla UI"/>
              </a:rPr>
              <a:t>   Very close to the hole, all formation fluids (water &amp; oil) flushed away by filtrate.</a:t>
            </a:r>
          </a:p>
          <a:p>
            <a:pPr algn="l" eaLnBrk="1" hangingPunct="1">
              <a:buFontTx/>
              <a:buNone/>
            </a:pPr>
            <a:endParaRPr lang="en-US" dirty="0" smtClean="0">
              <a:solidFill>
                <a:srgbClr val="000000"/>
              </a:solidFill>
              <a:cs typeface="Majalla UI"/>
            </a:endParaRPr>
          </a:p>
          <a:p>
            <a:pPr algn="l" eaLnBrk="1" hangingPunct="1"/>
            <a:r>
              <a:rPr lang="en-US" b="1" i="1" dirty="0" smtClean="0">
                <a:solidFill>
                  <a:srgbClr val="FF0000"/>
                </a:solidFill>
                <a:cs typeface="Majalla UI"/>
              </a:rPr>
              <a:t>Transition zone</a:t>
            </a:r>
            <a:r>
              <a:rPr lang="en-US" dirty="0" smtClean="0">
                <a:solidFill>
                  <a:srgbClr val="000000"/>
                </a:solidFill>
                <a:cs typeface="Majalla UI"/>
              </a:rPr>
              <a:t>:</a:t>
            </a:r>
          </a:p>
          <a:p>
            <a:pPr algn="l" eaLnBrk="1" hangingPunct="1">
              <a:buNone/>
            </a:pPr>
            <a:r>
              <a:rPr lang="en-US" dirty="0" smtClean="0">
                <a:solidFill>
                  <a:srgbClr val="000000"/>
                </a:solidFill>
                <a:cs typeface="Majalla UI"/>
              </a:rPr>
              <a:t>   Farther out from the borehole the displacement of formation fluids is less and less complete, resulting in </a:t>
            </a:r>
            <a:r>
              <a:rPr lang="en-US" dirty="0" smtClean="0">
                <a:solidFill>
                  <a:srgbClr val="CC0000"/>
                </a:solidFill>
                <a:cs typeface="Majalla UI"/>
              </a:rPr>
              <a:t>transition zone</a:t>
            </a:r>
            <a:r>
              <a:rPr lang="en-US" dirty="0" smtClean="0">
                <a:solidFill>
                  <a:srgbClr val="000000"/>
                </a:solidFill>
                <a:cs typeface="Majalla UI"/>
              </a:rPr>
              <a:t> with progressive change in resistivity from </a:t>
            </a:r>
            <a:r>
              <a:rPr lang="en-US" b="1" i="1" dirty="0" err="1" smtClean="0">
                <a:solidFill>
                  <a:srgbClr val="000000"/>
                </a:solidFill>
                <a:cs typeface="Majalla UI"/>
              </a:rPr>
              <a:t>Rxo</a:t>
            </a:r>
            <a:r>
              <a:rPr lang="en-US" dirty="0" smtClean="0">
                <a:solidFill>
                  <a:srgbClr val="000000"/>
                </a:solidFill>
                <a:cs typeface="Majalla UI"/>
              </a:rPr>
              <a:t>….</a:t>
            </a:r>
            <a:r>
              <a:rPr lang="en-US" b="1" i="1" dirty="0" err="1" smtClean="0">
                <a:solidFill>
                  <a:srgbClr val="000000"/>
                </a:solidFill>
                <a:cs typeface="Majalla UI"/>
              </a:rPr>
              <a:t>Ri</a:t>
            </a:r>
            <a:r>
              <a:rPr lang="en-US" dirty="0" smtClean="0">
                <a:solidFill>
                  <a:srgbClr val="000000"/>
                </a:solidFill>
                <a:cs typeface="Majalla UI"/>
              </a:rPr>
              <a:t> … to </a:t>
            </a:r>
            <a:r>
              <a:rPr lang="en-US" b="1" i="1" dirty="0" err="1" smtClean="0">
                <a:solidFill>
                  <a:srgbClr val="000000"/>
                </a:solidFill>
                <a:cs typeface="Majalla UI"/>
              </a:rPr>
              <a:t>Rt</a:t>
            </a:r>
            <a:r>
              <a:rPr lang="en-US" dirty="0" smtClean="0">
                <a:solidFill>
                  <a:srgbClr val="000000"/>
                </a:solidFill>
                <a:cs typeface="Majalla UI"/>
              </a:rPr>
              <a:t> of the </a:t>
            </a:r>
          </a:p>
          <a:p>
            <a:pPr algn="l" eaLnBrk="1" hangingPunct="1"/>
            <a:r>
              <a:rPr lang="en-US" b="1" dirty="0" err="1" smtClean="0">
                <a:solidFill>
                  <a:srgbClr val="CC0000"/>
                </a:solidFill>
                <a:cs typeface="Majalla UI"/>
              </a:rPr>
              <a:t>Uninvaded</a:t>
            </a:r>
            <a:r>
              <a:rPr lang="en-US" dirty="0" smtClean="0">
                <a:solidFill>
                  <a:srgbClr val="000000"/>
                </a:solidFill>
                <a:cs typeface="Majalla UI"/>
              </a:rPr>
              <a:t> </a:t>
            </a:r>
            <a:r>
              <a:rPr lang="en-US" b="1" dirty="0" smtClean="0">
                <a:solidFill>
                  <a:srgbClr val="CC0000"/>
                </a:solidFill>
                <a:cs typeface="Majalla UI"/>
              </a:rPr>
              <a:t>zone</a:t>
            </a:r>
            <a:r>
              <a:rPr lang="en-US" dirty="0" smtClean="0">
                <a:solidFill>
                  <a:srgbClr val="000000"/>
                </a:solidFill>
                <a:cs typeface="Majalla UI"/>
              </a:rPr>
              <a:t>.</a:t>
            </a:r>
            <a:endParaRPr lang="en-US" dirty="0" smtClean="0">
              <a:cs typeface="Majalla UI"/>
            </a:endParaRPr>
          </a:p>
          <a:p>
            <a:pPr algn="l" eaLnBrk="1" hangingPunct="1">
              <a:buFontTx/>
              <a:buNone/>
            </a:pPr>
            <a:endParaRPr lang="en-US" dirty="0" smtClean="0">
              <a:cs typeface="Majalla U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3"/>
          <p:cNvSpPr>
            <a:spLocks noGrp="1" noChangeArrowheads="1"/>
          </p:cNvSpPr>
          <p:nvPr>
            <p:ph idx="1"/>
          </p:nvPr>
        </p:nvSpPr>
        <p:spPr>
          <a:xfrm>
            <a:off x="250825" y="260350"/>
            <a:ext cx="8642350" cy="5589588"/>
          </a:xfrm>
        </p:spPr>
        <p:txBody>
          <a:bodyPr/>
          <a:lstStyle/>
          <a:p>
            <a:pPr algn="l" eaLnBrk="1" hangingPunct="1"/>
            <a:r>
              <a:rPr lang="en-US" sz="2800" dirty="0" smtClean="0">
                <a:solidFill>
                  <a:srgbClr val="000000"/>
                </a:solidFill>
                <a:cs typeface="Majalla UI"/>
              </a:rPr>
              <a:t>In general, invasion is small in very porous and permeable formations, the mud cake building up rapidly to block dynamic filtration.</a:t>
            </a:r>
          </a:p>
          <a:p>
            <a:pPr algn="l" eaLnBrk="1" hangingPunct="1"/>
            <a:r>
              <a:rPr lang="en-US" sz="2800" dirty="0" smtClean="0">
                <a:solidFill>
                  <a:srgbClr val="000000"/>
                </a:solidFill>
                <a:cs typeface="Majalla UI"/>
              </a:rPr>
              <a:t>Where mud cake is slow and invasion may be very deep, up to several meters in poorly permeable zones (</a:t>
            </a:r>
            <a:r>
              <a:rPr lang="en-US" sz="2800" dirty="0" err="1" smtClean="0">
                <a:solidFill>
                  <a:srgbClr val="000000"/>
                </a:solidFill>
                <a:cs typeface="Majalla UI"/>
              </a:rPr>
              <a:t>vuggy</a:t>
            </a:r>
            <a:r>
              <a:rPr lang="en-US" sz="2800" dirty="0" smtClean="0">
                <a:solidFill>
                  <a:srgbClr val="000000"/>
                </a:solidFill>
                <a:cs typeface="Majalla UI"/>
              </a:rPr>
              <a:t> carbonate or fractured formations).</a:t>
            </a:r>
          </a:p>
          <a:p>
            <a:pPr algn="l" eaLnBrk="1" hangingPunct="1"/>
            <a:r>
              <a:rPr lang="en-US" sz="2800" dirty="0" smtClean="0">
                <a:solidFill>
                  <a:srgbClr val="000000"/>
                </a:solidFill>
                <a:cs typeface="Majalla UI"/>
              </a:rPr>
              <a:t> The depth of invasion related to the hole </a:t>
            </a:r>
            <a:r>
              <a:rPr lang="en-US" sz="2800" b="1" i="1" dirty="0" smtClean="0">
                <a:solidFill>
                  <a:srgbClr val="000000"/>
                </a:solidFill>
                <a:cs typeface="Majalla UI"/>
              </a:rPr>
              <a:t>diameter</a:t>
            </a:r>
            <a:r>
              <a:rPr lang="en-US" sz="2800" dirty="0" smtClean="0">
                <a:solidFill>
                  <a:srgbClr val="000000"/>
                </a:solidFill>
                <a:cs typeface="Majalla UI"/>
              </a:rPr>
              <a:t> and </a:t>
            </a:r>
            <a:r>
              <a:rPr lang="en-US" sz="2800" b="1" i="1" dirty="0" smtClean="0">
                <a:solidFill>
                  <a:srgbClr val="000000"/>
                </a:solidFill>
                <a:cs typeface="Majalla UI"/>
              </a:rPr>
              <a:t>porosity </a:t>
            </a:r>
            <a:r>
              <a:rPr lang="en-US" sz="2800" dirty="0" smtClean="0">
                <a:solidFill>
                  <a:srgbClr val="000000"/>
                </a:solidFill>
                <a:cs typeface="Majalla UI"/>
              </a:rPr>
              <a:t>of formation</a:t>
            </a:r>
          </a:p>
          <a:p>
            <a:pPr algn="l" eaLnBrk="1" hangingPunct="1">
              <a:buNone/>
            </a:pPr>
            <a:r>
              <a:rPr lang="en-US" sz="2800" smtClean="0">
                <a:solidFill>
                  <a:srgbClr val="000000"/>
                </a:solidFill>
                <a:cs typeface="Majalla UI"/>
              </a:rPr>
              <a:t>     </a:t>
            </a:r>
            <a:endParaRPr lang="en-US" sz="2800" dirty="0" smtClean="0">
              <a:solidFill>
                <a:srgbClr val="000000"/>
              </a:solidFill>
              <a:cs typeface="Majalla UI"/>
            </a:endParaRPr>
          </a:p>
          <a:p>
            <a:pPr algn="l" eaLnBrk="1" hangingPunct="1">
              <a:buFontTx/>
              <a:buNone/>
            </a:pPr>
            <a:endParaRPr lang="en-US" sz="2800" dirty="0" smtClean="0">
              <a:solidFill>
                <a:srgbClr val="000000"/>
              </a:solidFill>
              <a:cs typeface="Majalla UI"/>
            </a:endParaRPr>
          </a:p>
          <a:p>
            <a:pPr algn="l" eaLnBrk="1" hangingPunct="1">
              <a:buFontTx/>
              <a:buNone/>
            </a:pPr>
            <a:endParaRPr lang="en-US" sz="2800" dirty="0" smtClean="0">
              <a:cs typeface="Majalla UI"/>
            </a:endParaRPr>
          </a:p>
          <a:p>
            <a:pPr algn="l" eaLnBrk="1" hangingPunct="1"/>
            <a:endParaRPr lang="en-US" sz="2800" dirty="0" smtClean="0">
              <a:cs typeface="Majalla U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Terms and Symbols Used in Wireline Logging</a:t>
            </a:r>
            <a:endParaRPr lang="ar-IQ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a tortuosity factor</a:t>
            </a:r>
          </a:p>
          <a:p>
            <a:r>
              <a:rPr lang="en-US" dirty="0" smtClean="0"/>
              <a:t>BHT bottom hole temperature</a:t>
            </a:r>
          </a:p>
          <a:p>
            <a:r>
              <a:rPr lang="en-US" dirty="0" smtClean="0"/>
              <a:t>BVW bulk volume water</a:t>
            </a:r>
          </a:p>
          <a:p>
            <a:r>
              <a:rPr lang="en-US" dirty="0" smtClean="0"/>
              <a:t>c conductivity</a:t>
            </a:r>
          </a:p>
          <a:p>
            <a:r>
              <a:rPr lang="en-US" dirty="0" smtClean="0"/>
              <a:t>Cp compaction factor for sonic porosity</a:t>
            </a:r>
          </a:p>
          <a:p>
            <a:r>
              <a:rPr lang="en-US" dirty="0" err="1" smtClean="0"/>
              <a:t>rj</a:t>
            </a:r>
            <a:r>
              <a:rPr lang="en-US" dirty="0" smtClean="0"/>
              <a:t> radius of invaded zone</a:t>
            </a:r>
          </a:p>
          <a:p>
            <a:r>
              <a:rPr lang="en-US" dirty="0" err="1" smtClean="0"/>
              <a:t>Dt</a:t>
            </a:r>
            <a:r>
              <a:rPr lang="en-US" dirty="0" smtClean="0"/>
              <a:t> interval transit time of formation</a:t>
            </a:r>
          </a:p>
          <a:p>
            <a:r>
              <a:rPr lang="en-US" dirty="0" err="1" smtClean="0"/>
              <a:t>Dtf</a:t>
            </a:r>
            <a:r>
              <a:rPr lang="en-US" dirty="0" smtClean="0"/>
              <a:t> interval transit time of fluid in borehole</a:t>
            </a:r>
          </a:p>
          <a:p>
            <a:r>
              <a:rPr lang="en-US" dirty="0" err="1" smtClean="0"/>
              <a:t>Dtma</a:t>
            </a:r>
            <a:r>
              <a:rPr lang="en-US" dirty="0" smtClean="0"/>
              <a:t> interval transit time of formation matrix</a:t>
            </a:r>
          </a:p>
          <a:p>
            <a:r>
              <a:rPr lang="en-US" dirty="0" smtClean="0"/>
              <a:t>dh diameter of borehole</a:t>
            </a:r>
          </a:p>
          <a:p>
            <a:r>
              <a:rPr lang="en-US" dirty="0" err="1" smtClean="0"/>
              <a:t>di</a:t>
            </a:r>
            <a:r>
              <a:rPr lang="en-US" dirty="0" smtClean="0"/>
              <a:t> diameter of invaded zone (flushed zone)</a:t>
            </a:r>
          </a:p>
          <a:p>
            <a:r>
              <a:rPr lang="en-US" dirty="0" err="1" smtClean="0"/>
              <a:t>dj</a:t>
            </a:r>
            <a:r>
              <a:rPr lang="en-US" dirty="0" smtClean="0"/>
              <a:t> diameter of invaded zone</a:t>
            </a:r>
          </a:p>
          <a:p>
            <a:r>
              <a:rPr lang="en-US" dirty="0" smtClean="0"/>
              <a:t>F formation factor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533400"/>
            <a:ext cx="8458200" cy="57912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GR log gamma ray reading from formation</a:t>
            </a:r>
          </a:p>
          <a:p>
            <a:r>
              <a:rPr lang="en-US" dirty="0" smtClean="0"/>
              <a:t>GR max gamma ray reading from shale</a:t>
            </a:r>
          </a:p>
          <a:p>
            <a:r>
              <a:rPr lang="en-US" dirty="0" err="1" smtClean="0"/>
              <a:t>hmc</a:t>
            </a:r>
            <a:r>
              <a:rPr lang="en-US" dirty="0" smtClean="0"/>
              <a:t> thickness of </a:t>
            </a:r>
            <a:r>
              <a:rPr lang="en-US" dirty="0" err="1" smtClean="0"/>
              <a:t>mudcake</a:t>
            </a:r>
            <a:endParaRPr lang="en-US" dirty="0" smtClean="0"/>
          </a:p>
          <a:p>
            <a:r>
              <a:rPr lang="en-US" dirty="0" smtClean="0"/>
              <a:t>ka absolute permeability</a:t>
            </a:r>
          </a:p>
          <a:p>
            <a:r>
              <a:rPr lang="en-US" dirty="0" err="1" smtClean="0"/>
              <a:t>ke</a:t>
            </a:r>
            <a:r>
              <a:rPr lang="en-US" dirty="0" smtClean="0"/>
              <a:t> effective permeability</a:t>
            </a:r>
          </a:p>
          <a:p>
            <a:r>
              <a:rPr lang="en-US" dirty="0" err="1" smtClean="0"/>
              <a:t>krg</a:t>
            </a:r>
            <a:r>
              <a:rPr lang="en-US" dirty="0" smtClean="0"/>
              <a:t> relative permeability to gas</a:t>
            </a:r>
          </a:p>
          <a:p>
            <a:r>
              <a:rPr lang="en-US" dirty="0" err="1" smtClean="0"/>
              <a:t>kro</a:t>
            </a:r>
            <a:r>
              <a:rPr lang="en-US" dirty="0" smtClean="0"/>
              <a:t> relative permeability to oil</a:t>
            </a:r>
          </a:p>
          <a:p>
            <a:r>
              <a:rPr lang="en-US" dirty="0" err="1" smtClean="0"/>
              <a:t>krw</a:t>
            </a:r>
            <a:r>
              <a:rPr lang="en-US" dirty="0" smtClean="0"/>
              <a:t> relative permeability to water</a:t>
            </a:r>
          </a:p>
          <a:p>
            <a:r>
              <a:rPr lang="en-US" dirty="0" smtClean="0"/>
              <a:t>m cementation exponent</a:t>
            </a:r>
          </a:p>
          <a:p>
            <a:r>
              <a:rPr lang="en-US" dirty="0" smtClean="0"/>
              <a:t>MOS movable oil saturation (</a:t>
            </a:r>
            <a:r>
              <a:rPr lang="en-US" dirty="0" err="1" smtClean="0"/>
              <a:t>Sxo</a:t>
            </a:r>
            <a:r>
              <a:rPr lang="en-US" dirty="0" smtClean="0"/>
              <a:t> - </a:t>
            </a:r>
            <a:r>
              <a:rPr lang="en-US" dirty="0" err="1" smtClean="0"/>
              <a:t>Sw</a:t>
            </a:r>
            <a:r>
              <a:rPr lang="en-US" dirty="0" smtClean="0"/>
              <a:t>)</a:t>
            </a:r>
          </a:p>
          <a:p>
            <a:r>
              <a:rPr lang="en-US" dirty="0" smtClean="0"/>
              <a:t>Ø phi porosity</a:t>
            </a:r>
          </a:p>
          <a:p>
            <a:r>
              <a:rPr lang="en-US" dirty="0" smtClean="0"/>
              <a:t>PSP </a:t>
            </a:r>
            <a:r>
              <a:rPr lang="en-US" dirty="0" err="1" smtClean="0"/>
              <a:t>pseudostatic</a:t>
            </a:r>
            <a:r>
              <a:rPr lang="en-US" dirty="0" smtClean="0"/>
              <a:t> spontaneous potential</a:t>
            </a:r>
          </a:p>
          <a:p>
            <a:r>
              <a:rPr lang="en-US" dirty="0" err="1" smtClean="0"/>
              <a:t>ρb</a:t>
            </a:r>
            <a:r>
              <a:rPr lang="en-US" dirty="0" smtClean="0"/>
              <a:t> bulk density of the formation</a:t>
            </a:r>
          </a:p>
          <a:p>
            <a:r>
              <a:rPr lang="en-US" dirty="0" err="1" smtClean="0"/>
              <a:t>ρf</a:t>
            </a:r>
            <a:r>
              <a:rPr lang="en-US" dirty="0" smtClean="0"/>
              <a:t> density of fluid in borehole</a:t>
            </a:r>
          </a:p>
          <a:p>
            <a:r>
              <a:rPr lang="en-US" dirty="0" err="1" smtClean="0"/>
              <a:t>ρh</a:t>
            </a:r>
            <a:r>
              <a:rPr lang="en-US" dirty="0" smtClean="0"/>
              <a:t> hydrocarbon density</a:t>
            </a:r>
            <a:endParaRPr lang="ar-IQ" dirty="0" smtClean="0"/>
          </a:p>
          <a:p>
            <a:endParaRPr lang="ar-IQ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04800"/>
            <a:ext cx="8382000" cy="61722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ρma density of formation matrix</a:t>
            </a:r>
          </a:p>
          <a:p>
            <a:r>
              <a:rPr lang="en-US" dirty="0" err="1" smtClean="0"/>
              <a:t>Rfl</a:t>
            </a:r>
            <a:r>
              <a:rPr lang="en-US" dirty="0" smtClean="0"/>
              <a:t> resistivity of shallow focused log</a:t>
            </a:r>
          </a:p>
          <a:p>
            <a:r>
              <a:rPr lang="en-US" dirty="0" err="1" smtClean="0"/>
              <a:t>Ri</a:t>
            </a:r>
            <a:r>
              <a:rPr lang="en-US" dirty="0" smtClean="0"/>
              <a:t> resistivity of invaded zone</a:t>
            </a:r>
          </a:p>
          <a:p>
            <a:r>
              <a:rPr lang="en-US" dirty="0" err="1" smtClean="0"/>
              <a:t>Rilm</a:t>
            </a:r>
            <a:r>
              <a:rPr lang="en-US" dirty="0" smtClean="0"/>
              <a:t> resistivity of induction long medium</a:t>
            </a:r>
          </a:p>
          <a:p>
            <a:r>
              <a:rPr lang="en-US" dirty="0" err="1" smtClean="0"/>
              <a:t>Rild</a:t>
            </a:r>
            <a:r>
              <a:rPr lang="en-US" dirty="0" smtClean="0"/>
              <a:t> resistivity induction log deep</a:t>
            </a:r>
          </a:p>
          <a:p>
            <a:r>
              <a:rPr lang="en-US" dirty="0" err="1" smtClean="0"/>
              <a:t>Rlld</a:t>
            </a:r>
            <a:r>
              <a:rPr lang="en-US" dirty="0" smtClean="0"/>
              <a:t> resistivity laterolog deep</a:t>
            </a:r>
          </a:p>
          <a:p>
            <a:r>
              <a:rPr lang="en-US" dirty="0" err="1" smtClean="0"/>
              <a:t>Rlls</a:t>
            </a:r>
            <a:r>
              <a:rPr lang="en-US" dirty="0" smtClean="0"/>
              <a:t> resistivity laterolog shallow</a:t>
            </a:r>
          </a:p>
          <a:p>
            <a:r>
              <a:rPr lang="en-US" dirty="0" err="1" smtClean="0"/>
              <a:t>Rm</a:t>
            </a:r>
            <a:r>
              <a:rPr lang="en-US" dirty="0" smtClean="0"/>
              <a:t> resistivity of drilling mud</a:t>
            </a:r>
          </a:p>
          <a:p>
            <a:r>
              <a:rPr lang="en-US" dirty="0" err="1" smtClean="0"/>
              <a:t>Rmc</a:t>
            </a:r>
            <a:r>
              <a:rPr lang="en-US" dirty="0" smtClean="0"/>
              <a:t> resistivity of mud cake</a:t>
            </a:r>
          </a:p>
          <a:p>
            <a:r>
              <a:rPr lang="en-US" dirty="0" smtClean="0"/>
              <a:t>Ro resistivity of the formation 100% water saturated</a:t>
            </a:r>
          </a:p>
          <a:p>
            <a:r>
              <a:rPr lang="en-US" dirty="0" smtClean="0"/>
              <a:t>ROS residual oil saturation (1.0 - </a:t>
            </a:r>
            <a:r>
              <a:rPr lang="en-US" dirty="0" err="1" smtClean="0"/>
              <a:t>Sxo</a:t>
            </a:r>
            <a:r>
              <a:rPr lang="en-US" dirty="0" smtClean="0"/>
              <a:t>)</a:t>
            </a:r>
          </a:p>
          <a:p>
            <a:r>
              <a:rPr lang="en-US" dirty="0" smtClean="0"/>
              <a:t>Rs resistivity of adjacent shale</a:t>
            </a:r>
          </a:p>
          <a:p>
            <a:r>
              <a:rPr lang="en-US" dirty="0" err="1" smtClean="0"/>
              <a:t>Rsfl</a:t>
            </a:r>
            <a:r>
              <a:rPr lang="en-US" dirty="0" smtClean="0"/>
              <a:t> resistivity of spherically focused log</a:t>
            </a:r>
          </a:p>
          <a:p>
            <a:r>
              <a:rPr lang="en-US" dirty="0" smtClean="0"/>
              <a:t>Rt resistivity of uninvaded zone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533400"/>
            <a:ext cx="8382000" cy="559276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Rw resistivity of formation water</a:t>
            </a:r>
          </a:p>
          <a:p>
            <a:r>
              <a:rPr lang="en-US" dirty="0" err="1" smtClean="0"/>
              <a:t>Rwa</a:t>
            </a:r>
            <a:r>
              <a:rPr lang="en-US" dirty="0" smtClean="0"/>
              <a:t> apparent formation water resistivity</a:t>
            </a:r>
          </a:p>
          <a:p>
            <a:r>
              <a:rPr lang="en-US" dirty="0" smtClean="0"/>
              <a:t>Rxo resistivity of flushed zone</a:t>
            </a:r>
          </a:p>
          <a:p>
            <a:r>
              <a:rPr lang="en-US" dirty="0" smtClean="0"/>
              <a:t>Sh hydrocarbon saturation (1.0 - </a:t>
            </a:r>
            <a:r>
              <a:rPr lang="en-US" dirty="0" err="1" smtClean="0"/>
              <a:t>Sw</a:t>
            </a:r>
            <a:r>
              <a:rPr lang="en-US" dirty="0" smtClean="0"/>
              <a:t>)</a:t>
            </a:r>
          </a:p>
          <a:p>
            <a:r>
              <a:rPr lang="en-US" dirty="0" smtClean="0"/>
              <a:t>SP spontaneous potential</a:t>
            </a:r>
          </a:p>
          <a:p>
            <a:r>
              <a:rPr lang="en-US" dirty="0" smtClean="0"/>
              <a:t>SPI secondary porosity index</a:t>
            </a:r>
          </a:p>
          <a:p>
            <a:r>
              <a:rPr lang="en-US" dirty="0" smtClean="0"/>
              <a:t>SSP static spontaneous potential</a:t>
            </a:r>
          </a:p>
          <a:p>
            <a:r>
              <a:rPr lang="en-US" dirty="0" err="1" smtClean="0"/>
              <a:t>Swirr</a:t>
            </a:r>
            <a:r>
              <a:rPr lang="en-US" dirty="0" smtClean="0"/>
              <a:t> irreducible water saturation</a:t>
            </a:r>
          </a:p>
          <a:p>
            <a:r>
              <a:rPr lang="en-US" dirty="0" err="1" smtClean="0"/>
              <a:t>Swa</a:t>
            </a:r>
            <a:r>
              <a:rPr lang="en-US" dirty="0" smtClean="0"/>
              <a:t> water saturation of un-invaded zone (Archie Method)</a:t>
            </a:r>
          </a:p>
          <a:p>
            <a:r>
              <a:rPr lang="en-US" dirty="0" err="1" smtClean="0"/>
              <a:t>Swr</a:t>
            </a:r>
            <a:r>
              <a:rPr lang="en-US" dirty="0" smtClean="0"/>
              <a:t> water saturation of invaded zone (Ratio Method)</a:t>
            </a:r>
          </a:p>
          <a:p>
            <a:r>
              <a:rPr lang="en-US" dirty="0" err="1" smtClean="0"/>
              <a:t>Sw</a:t>
            </a:r>
            <a:r>
              <a:rPr lang="en-US" dirty="0" smtClean="0"/>
              <a:t>/</a:t>
            </a:r>
            <a:r>
              <a:rPr lang="en-US" dirty="0" err="1" smtClean="0"/>
              <a:t>Sxo</a:t>
            </a:r>
            <a:r>
              <a:rPr lang="en-US" dirty="0" smtClean="0"/>
              <a:t> movable hydrocarbon index</a:t>
            </a:r>
          </a:p>
          <a:p>
            <a:r>
              <a:rPr lang="en-US" dirty="0" err="1" smtClean="0"/>
              <a:t>Sxo</a:t>
            </a:r>
            <a:r>
              <a:rPr lang="en-US" dirty="0" smtClean="0"/>
              <a:t> water saturation of flushed zone</a:t>
            </a:r>
          </a:p>
          <a:p>
            <a:r>
              <a:rPr lang="en-US" dirty="0" err="1" smtClean="0"/>
              <a:t>Tf</a:t>
            </a:r>
            <a:r>
              <a:rPr lang="en-US" dirty="0" smtClean="0"/>
              <a:t> formation temperature</a:t>
            </a:r>
          </a:p>
          <a:p>
            <a:r>
              <a:rPr lang="en-US" dirty="0" smtClean="0"/>
              <a:t>Vsh volume of shale</a:t>
            </a:r>
            <a:endParaRPr lang="ar-IQ" dirty="0" smtClean="0"/>
          </a:p>
          <a:p>
            <a:endParaRPr lang="ar-IQ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Grp="1" noChangeArrowheads="1"/>
          </p:cNvSpPr>
          <p:nvPr>
            <p:ph idx="1"/>
          </p:nvPr>
        </p:nvSpPr>
        <p:spPr>
          <a:xfrm>
            <a:off x="250825" y="620713"/>
            <a:ext cx="8713788" cy="5475287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</a:pPr>
            <a:r>
              <a:rPr lang="en-US" sz="3600" dirty="0" smtClean="0">
                <a:solidFill>
                  <a:srgbClr val="000000"/>
                </a:solidFill>
                <a:cs typeface="Majalla UI"/>
              </a:rPr>
              <a:t>To run logs, the hole is cleaned and stabilized, and the drilling equipment extracted </a:t>
            </a:r>
          </a:p>
          <a:p>
            <a:pPr algn="l" eaLnBrk="1" hangingPunct="1">
              <a:lnSpc>
                <a:spcPct val="90000"/>
              </a:lnSpc>
            </a:pPr>
            <a:r>
              <a:rPr lang="en-US" sz="3600" dirty="0" smtClean="0">
                <a:solidFill>
                  <a:srgbClr val="000000"/>
                </a:solidFill>
                <a:cs typeface="Majalla UI"/>
              </a:rPr>
              <a:t> The log lowered into the maximum drilled depth and logs are run while pulling up with constant speed between </a:t>
            </a:r>
            <a:r>
              <a:rPr lang="en-US" sz="3600" b="1" u="sng" dirty="0" smtClean="0">
                <a:solidFill>
                  <a:srgbClr val="000000"/>
                </a:solidFill>
                <a:cs typeface="Majalla UI"/>
              </a:rPr>
              <a:t>300m/h</a:t>
            </a:r>
            <a:r>
              <a:rPr lang="en-US" sz="3600" dirty="0" smtClean="0">
                <a:solidFill>
                  <a:srgbClr val="000000"/>
                </a:solidFill>
                <a:cs typeface="Majalla UI"/>
              </a:rPr>
              <a:t> and </a:t>
            </a:r>
            <a:r>
              <a:rPr lang="en-US" sz="3600" b="1" dirty="0" smtClean="0">
                <a:solidFill>
                  <a:srgbClr val="000000"/>
                </a:solidFill>
                <a:cs typeface="Majalla UI"/>
              </a:rPr>
              <a:t>1800m/h,</a:t>
            </a:r>
            <a:r>
              <a:rPr lang="en-US" sz="3600" dirty="0" smtClean="0">
                <a:solidFill>
                  <a:srgbClr val="000000"/>
                </a:solidFill>
                <a:cs typeface="Majalla UI"/>
              </a:rPr>
              <a:t> depending to the tool used</a:t>
            </a:r>
            <a:r>
              <a:rPr lang="en-US" dirty="0" smtClean="0">
                <a:solidFill>
                  <a:srgbClr val="000000"/>
                </a:solidFill>
                <a:cs typeface="Majalla UI"/>
              </a:rPr>
              <a:t>.</a:t>
            </a:r>
          </a:p>
          <a:p>
            <a:pPr algn="l" eaLnBrk="1" hangingPunct="1">
              <a:lnSpc>
                <a:spcPct val="90000"/>
              </a:lnSpc>
            </a:pPr>
            <a:endParaRPr lang="en-US" dirty="0" smtClean="0">
              <a:solidFill>
                <a:srgbClr val="000000"/>
              </a:solidFill>
              <a:cs typeface="Majalla UI"/>
            </a:endParaRPr>
          </a:p>
          <a:p>
            <a:pPr algn="l" eaLnBrk="1" hangingPunct="1">
              <a:lnSpc>
                <a:spcPct val="90000"/>
              </a:lnSpc>
            </a:pPr>
            <a:endParaRPr lang="en-US" dirty="0" smtClean="0">
              <a:cs typeface="Majalla U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228600"/>
            <a:ext cx="4913823" cy="658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Log Selection</a:t>
            </a:r>
            <a:endParaRPr lang="ar-IQ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A “normal” logging suite involves:</a:t>
            </a:r>
          </a:p>
          <a:p>
            <a:pPr>
              <a:buNone/>
            </a:pPr>
            <a:r>
              <a:rPr lang="en-US" i="1" dirty="0" smtClean="0"/>
              <a:t>Run #1: Induction - Acoustic - Gamma Ray – SP</a:t>
            </a:r>
          </a:p>
          <a:p>
            <a:pPr>
              <a:buNone/>
            </a:pPr>
            <a:r>
              <a:rPr lang="en-US" i="1" dirty="0" smtClean="0"/>
              <a:t>Run #2: Density - Neutron - Spectral Gamma Ray</a:t>
            </a:r>
          </a:p>
          <a:p>
            <a:pPr>
              <a:buNone/>
            </a:pPr>
            <a:r>
              <a:rPr lang="en-US" i="1" dirty="0" smtClean="0"/>
              <a:t>Run #3: Dual Laterolog - Micro-Resistivity Log – SP</a:t>
            </a:r>
          </a:p>
          <a:p>
            <a:r>
              <a:rPr lang="en-US" i="1" dirty="0" smtClean="0"/>
              <a:t> Additional logging suite involves:</a:t>
            </a:r>
          </a:p>
          <a:p>
            <a:pPr>
              <a:buNone/>
            </a:pPr>
            <a:r>
              <a:rPr lang="en-US" i="1" dirty="0" smtClean="0"/>
              <a:t>Run #4: Dipmeter</a:t>
            </a:r>
          </a:p>
          <a:p>
            <a:pPr>
              <a:buNone/>
            </a:pPr>
            <a:r>
              <a:rPr lang="en-US" i="1" dirty="0" smtClean="0"/>
              <a:t>Run #5: Formation Tester</a:t>
            </a:r>
          </a:p>
          <a:p>
            <a:pPr>
              <a:buNone/>
            </a:pPr>
            <a:r>
              <a:rPr lang="en-US" i="1" dirty="0" smtClean="0"/>
              <a:t>Run #6: Well Seismic Tool</a:t>
            </a:r>
          </a:p>
          <a:p>
            <a:pPr>
              <a:buNone/>
            </a:pPr>
            <a:r>
              <a:rPr lang="en-US" i="1" dirty="0" smtClean="0"/>
              <a:t>Run #7: Side Wall Core Guns</a:t>
            </a:r>
            <a:endParaRPr lang="ar-IQ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err="1" smtClean="0">
                <a:solidFill>
                  <a:srgbClr val="FF0000"/>
                </a:solidFill>
                <a:cs typeface="Traditional Arabic" pitchFamily="2" charset="-78"/>
              </a:rPr>
              <a:t>Wireline</a:t>
            </a:r>
            <a:r>
              <a:rPr lang="en-US" b="1" dirty="0" smtClean="0">
                <a:solidFill>
                  <a:srgbClr val="FF0000"/>
                </a:solidFill>
                <a:cs typeface="Traditional Arabic" pitchFamily="2" charset="-78"/>
              </a:rPr>
              <a:t> Logging Definition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827088" y="1916113"/>
            <a:ext cx="8007350" cy="4191000"/>
          </a:xfrm>
        </p:spPr>
        <p:txBody>
          <a:bodyPr/>
          <a:lstStyle/>
          <a:p>
            <a:pPr algn="l" eaLnBrk="1" hangingPunct="1">
              <a:buFontTx/>
              <a:buNone/>
            </a:pPr>
            <a:r>
              <a:rPr lang="en-US" sz="3600" b="1" dirty="0" smtClean="0">
                <a:solidFill>
                  <a:srgbClr val="660033"/>
                </a:solidFill>
                <a:cs typeface="Majalla UI"/>
              </a:rPr>
              <a:t>Well Log</a:t>
            </a:r>
            <a:r>
              <a:rPr lang="en-US" b="1" dirty="0" smtClean="0">
                <a:solidFill>
                  <a:srgbClr val="000000"/>
                </a:solidFill>
                <a:cs typeface="Majalla UI"/>
              </a:rPr>
              <a:t>: Continuous record of </a:t>
            </a:r>
          </a:p>
          <a:p>
            <a:pPr algn="l" eaLnBrk="1" hangingPunct="1">
              <a:buFontTx/>
              <a:buNone/>
            </a:pPr>
            <a:r>
              <a:rPr lang="en-US" b="1" dirty="0" smtClean="0">
                <a:solidFill>
                  <a:srgbClr val="000000"/>
                </a:solidFill>
                <a:cs typeface="Majalla UI"/>
              </a:rPr>
              <a:t>properties of rock, and other </a:t>
            </a:r>
          </a:p>
          <a:p>
            <a:pPr algn="l" eaLnBrk="1" hangingPunct="1">
              <a:buFontTx/>
              <a:buNone/>
            </a:pPr>
            <a:r>
              <a:rPr lang="en-US" b="1" dirty="0" smtClean="0">
                <a:solidFill>
                  <a:srgbClr val="000000"/>
                </a:solidFill>
                <a:cs typeface="Majalla UI"/>
              </a:rPr>
              <a:t>subsurface measurements:</a:t>
            </a:r>
          </a:p>
          <a:p>
            <a:pPr algn="l" eaLnBrk="1" hangingPunct="1"/>
            <a:r>
              <a:rPr lang="en-US" b="1" dirty="0" smtClean="0">
                <a:solidFill>
                  <a:srgbClr val="000000"/>
                </a:solidFill>
                <a:cs typeface="Majalla UI"/>
              </a:rPr>
              <a:t>(</a:t>
            </a:r>
            <a:r>
              <a:rPr lang="en-US" b="1" dirty="0" smtClean="0">
                <a:solidFill>
                  <a:srgbClr val="CC0000"/>
                </a:solidFill>
                <a:cs typeface="Majalla UI"/>
              </a:rPr>
              <a:t>Resistivity</a:t>
            </a:r>
            <a:r>
              <a:rPr lang="en-US" b="1" dirty="0" smtClean="0">
                <a:solidFill>
                  <a:srgbClr val="000000"/>
                </a:solidFill>
                <a:cs typeface="Majalla UI"/>
              </a:rPr>
              <a:t>, </a:t>
            </a:r>
            <a:r>
              <a:rPr lang="en-US" b="1" dirty="0" smtClean="0">
                <a:solidFill>
                  <a:srgbClr val="CC0000"/>
                </a:solidFill>
                <a:cs typeface="Majalla UI"/>
              </a:rPr>
              <a:t>Density</a:t>
            </a:r>
            <a:r>
              <a:rPr lang="en-US" b="1" dirty="0" smtClean="0">
                <a:solidFill>
                  <a:srgbClr val="000000"/>
                </a:solidFill>
                <a:cs typeface="Majalla UI"/>
              </a:rPr>
              <a:t>, </a:t>
            </a:r>
            <a:r>
              <a:rPr lang="en-US" b="1" dirty="0" smtClean="0">
                <a:solidFill>
                  <a:srgbClr val="CC0000"/>
                </a:solidFill>
                <a:cs typeface="Majalla UI"/>
              </a:rPr>
              <a:t>Dipping</a:t>
            </a:r>
            <a:r>
              <a:rPr lang="en-US" b="1" dirty="0" smtClean="0">
                <a:solidFill>
                  <a:srgbClr val="000000"/>
                </a:solidFill>
                <a:cs typeface="Majalla UI"/>
              </a:rPr>
              <a:t>, </a:t>
            </a:r>
            <a:r>
              <a:rPr lang="en-US" b="1" dirty="0" smtClean="0">
                <a:solidFill>
                  <a:srgbClr val="CC0000"/>
                </a:solidFill>
                <a:cs typeface="Majalla UI"/>
              </a:rPr>
              <a:t>Pressure</a:t>
            </a:r>
            <a:r>
              <a:rPr lang="en-US" b="1" dirty="0" smtClean="0">
                <a:solidFill>
                  <a:srgbClr val="000000"/>
                </a:solidFill>
                <a:cs typeface="Majalla UI"/>
              </a:rPr>
              <a:t>, </a:t>
            </a:r>
            <a:r>
              <a:rPr lang="en-US" b="1" dirty="0" smtClean="0">
                <a:solidFill>
                  <a:srgbClr val="CC0000"/>
                </a:solidFill>
                <a:cs typeface="Majalla UI"/>
              </a:rPr>
              <a:t>Porosity</a:t>
            </a:r>
            <a:r>
              <a:rPr lang="en-US" b="1" dirty="0" smtClean="0">
                <a:solidFill>
                  <a:srgbClr val="000000"/>
                </a:solidFill>
                <a:cs typeface="Majalla UI"/>
              </a:rPr>
              <a:t>, </a:t>
            </a:r>
            <a:r>
              <a:rPr lang="en-US" b="1" dirty="0" smtClean="0">
                <a:solidFill>
                  <a:srgbClr val="CC0000"/>
                </a:solidFill>
                <a:cs typeface="Majalla UI"/>
              </a:rPr>
              <a:t>Imaging</a:t>
            </a:r>
            <a:r>
              <a:rPr lang="en-US" b="1" dirty="0" smtClean="0">
                <a:solidFill>
                  <a:srgbClr val="000000"/>
                </a:solidFill>
                <a:cs typeface="Majalla UI"/>
              </a:rPr>
              <a:t>,…etc) against depth.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34607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000" b="1" smtClean="0"/>
              <a:t>HISTORY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0" y="620713"/>
            <a:ext cx="9144000" cy="6237287"/>
          </a:xfrm>
        </p:spPr>
        <p:txBody>
          <a:bodyPr/>
          <a:lstStyle/>
          <a:p>
            <a:pPr algn="l" rtl="0" eaLnBrk="1" hangingPunct="1">
              <a:buFont typeface="Wingdings" pitchFamily="2" charset="2"/>
              <a:buChar char="Ø"/>
            </a:pPr>
            <a:r>
              <a:rPr lang="en-US" sz="2000" b="1" smtClean="0">
                <a:cs typeface="Majalla UI"/>
              </a:rPr>
              <a:t>1912 </a:t>
            </a:r>
            <a:r>
              <a:rPr lang="en-US" sz="2000" smtClean="0">
                <a:cs typeface="Majalla UI"/>
              </a:rPr>
              <a:t>Conrad Schlumberger give the idea of using electrical measurements to map subsurface rock bodies.</a:t>
            </a:r>
          </a:p>
          <a:p>
            <a:pPr algn="l" rtl="0" eaLnBrk="1" hangingPunct="1">
              <a:buFont typeface="Wingdings" pitchFamily="2" charset="2"/>
              <a:buChar char="Ø"/>
            </a:pPr>
            <a:r>
              <a:rPr lang="en-US" sz="2000" smtClean="0">
                <a:cs typeface="Majalla UI"/>
              </a:rPr>
              <a:t> in </a:t>
            </a:r>
            <a:r>
              <a:rPr lang="en-US" sz="2000" b="1" smtClean="0">
                <a:cs typeface="Majalla UI"/>
              </a:rPr>
              <a:t>1919 </a:t>
            </a:r>
            <a:r>
              <a:rPr lang="en-US" sz="2000" smtClean="0">
                <a:cs typeface="Majalla UI"/>
              </a:rPr>
              <a:t>Conrad</a:t>
            </a:r>
            <a:r>
              <a:rPr lang="en-US" sz="2000" b="1" smtClean="0">
                <a:cs typeface="Majalla UI"/>
              </a:rPr>
              <a:t> </a:t>
            </a:r>
            <a:r>
              <a:rPr lang="en-US" sz="2000" smtClean="0">
                <a:cs typeface="Majalla UI"/>
              </a:rPr>
              <a:t>Schlumberger and his brother Marcel begin work on well logs. </a:t>
            </a:r>
          </a:p>
          <a:p>
            <a:pPr algn="l" rtl="0" eaLnBrk="1" hangingPunct="1">
              <a:buFont typeface="Wingdings" pitchFamily="2" charset="2"/>
              <a:buChar char="Ø"/>
            </a:pPr>
            <a:r>
              <a:rPr lang="en-US" sz="2000" smtClean="0">
                <a:cs typeface="Majalla UI"/>
              </a:rPr>
              <a:t>The first electrical resistivity well log was taken in France, in 1927.</a:t>
            </a:r>
          </a:p>
          <a:p>
            <a:pPr algn="l" rtl="0" eaLnBrk="1" hangingPunct="1">
              <a:buFont typeface="Wingdings" pitchFamily="2" charset="2"/>
              <a:buChar char="Ø"/>
            </a:pPr>
            <a:r>
              <a:rPr lang="en-US" sz="2000" smtClean="0">
                <a:cs typeface="Majalla UI"/>
              </a:rPr>
              <a:t>The instrument which was use for this purpose is called </a:t>
            </a:r>
            <a:r>
              <a:rPr lang="en-US" sz="2000" b="1" smtClean="0">
                <a:cs typeface="Majalla UI"/>
              </a:rPr>
              <a:t>SONDE</a:t>
            </a:r>
            <a:r>
              <a:rPr lang="en-US" sz="2000" smtClean="0">
                <a:cs typeface="Majalla UI"/>
              </a:rPr>
              <a:t>, the sond was stopped at periodic intervals in bore hole and the resistivity was plotted on graph paper.</a:t>
            </a:r>
          </a:p>
          <a:p>
            <a:pPr algn="l" rtl="0" eaLnBrk="1" hangingPunct="1">
              <a:buFont typeface="Wingdings" pitchFamily="2" charset="2"/>
              <a:buChar char="Ø"/>
            </a:pPr>
            <a:r>
              <a:rPr lang="en-US" sz="2000" smtClean="0">
                <a:cs typeface="Majalla UI"/>
              </a:rPr>
              <a:t>In 1929 the electrical resistivity logs are introduce on commercial scale in Venezuela, USA and Russia </a:t>
            </a:r>
          </a:p>
          <a:p>
            <a:pPr algn="l" rtl="0" eaLnBrk="1" hangingPunct="1">
              <a:buFont typeface="Wingdings" pitchFamily="2" charset="2"/>
              <a:buChar char="Ø"/>
            </a:pPr>
            <a:r>
              <a:rPr lang="en-US" sz="2000" smtClean="0">
                <a:cs typeface="Majalla UI"/>
              </a:rPr>
              <a:t>For correlation and identification of Hydrocarbon bearing strata.</a:t>
            </a:r>
          </a:p>
          <a:p>
            <a:pPr algn="l" rtl="0" eaLnBrk="1" hangingPunct="1">
              <a:buFont typeface="Wingdings" pitchFamily="2" charset="2"/>
              <a:buChar char="Ø"/>
            </a:pPr>
            <a:r>
              <a:rPr lang="en-US" sz="2000" smtClean="0">
                <a:cs typeface="Majalla UI"/>
              </a:rPr>
              <a:t>The photographic – film recorder was developed in 1936 the curves were </a:t>
            </a:r>
            <a:r>
              <a:rPr lang="en-US" sz="2000" b="1" smtClean="0">
                <a:cs typeface="Majalla UI"/>
              </a:rPr>
              <a:t>SN</a:t>
            </a:r>
            <a:r>
              <a:rPr lang="en-US" sz="2000" smtClean="0">
                <a:cs typeface="Majalla UI"/>
              </a:rPr>
              <a:t> and </a:t>
            </a:r>
            <a:r>
              <a:rPr lang="en-US" sz="2000" b="1" smtClean="0">
                <a:cs typeface="Majalla UI"/>
              </a:rPr>
              <a:t>LN</a:t>
            </a:r>
          </a:p>
          <a:p>
            <a:pPr algn="l" rtl="0" eaLnBrk="1" hangingPunct="1">
              <a:buFont typeface="Wingdings" pitchFamily="2" charset="2"/>
              <a:buChar char="Ø"/>
            </a:pPr>
            <a:r>
              <a:rPr lang="en-US" sz="2000" smtClean="0">
                <a:cs typeface="Majalla UI"/>
              </a:rPr>
              <a:t>The dip meter log were developed in 1930</a:t>
            </a:r>
          </a:p>
          <a:p>
            <a:pPr algn="l" rtl="0" eaLnBrk="1" hangingPunct="1">
              <a:buFont typeface="Wingdings" pitchFamily="2" charset="2"/>
              <a:buChar char="Ø"/>
            </a:pPr>
            <a:r>
              <a:rPr lang="en-US" sz="2000" smtClean="0">
                <a:cs typeface="Majalla UI"/>
              </a:rPr>
              <a:t> The Gamma Ray and Neutron Log were begin in 1941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27"/>
          <p:cNvSpPr txBox="1">
            <a:spLocks noChangeArrowheads="1"/>
          </p:cNvSpPr>
          <p:nvPr/>
        </p:nvSpPr>
        <p:spPr>
          <a:xfrm>
            <a:off x="609600" y="1066800"/>
            <a:ext cx="8229600" cy="5410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1. Identify the principal petrophysical log data types (natural gamma-ray; sonic; deep, shallow and micro-resistivity; neutron and density measurements) and explain their acquisition and measurement techniques, and purpose.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2. Define the reference information on a log print header and explain how each parameter is measured, and why it is recorded.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3. Describe process and key steps to correctly validate log data for entry into master database or for further processing. Explain the key QC steps necessary.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4. Identify the reservoir from a simple set of logs and demonstrate ability to calculate approximate water saturation in a clean formation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Text Box 1028"/>
          <p:cNvSpPr txBox="1">
            <a:spLocks noChangeArrowheads="1"/>
          </p:cNvSpPr>
          <p:nvPr/>
        </p:nvSpPr>
        <p:spPr bwMode="auto">
          <a:xfrm>
            <a:off x="381000" y="228601"/>
            <a:ext cx="4724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>
                <a:solidFill>
                  <a:srgbClr val="FF0000"/>
                </a:solidFill>
              </a:rPr>
              <a:t>Objectives: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solidFill>
                  <a:srgbClr val="000000"/>
                </a:solidFill>
                <a:cs typeface="Traditional Arabic" pitchFamily="2" charset="-78"/>
              </a:rPr>
              <a:t>Basic Rock Properties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l" eaLnBrk="1" hangingPunct="1"/>
            <a:endParaRPr lang="en-US" sz="2800" b="1" dirty="0" smtClean="0">
              <a:solidFill>
                <a:srgbClr val="000000"/>
              </a:solidFill>
              <a:cs typeface="Majalla UI"/>
            </a:endParaRPr>
          </a:p>
          <a:p>
            <a:pPr algn="l" eaLnBrk="1" hangingPunct="1">
              <a:buNone/>
            </a:pPr>
            <a:r>
              <a:rPr lang="en-US" sz="2800" dirty="0" smtClean="0">
                <a:solidFill>
                  <a:srgbClr val="000000"/>
                </a:solidFill>
                <a:cs typeface="Majalla UI"/>
              </a:rPr>
              <a:t> </a:t>
            </a:r>
            <a:r>
              <a:rPr lang="en-US" sz="2800" b="1" dirty="0" smtClean="0">
                <a:solidFill>
                  <a:srgbClr val="000000"/>
                </a:solidFill>
                <a:cs typeface="Majalla UI"/>
              </a:rPr>
              <a:t>There are four fundamental properties used in the description and analysis of Hydrocarbon bearing rocks.</a:t>
            </a:r>
          </a:p>
          <a:p>
            <a:pPr algn="l" eaLnBrk="1" hangingPunct="1"/>
            <a:r>
              <a:rPr lang="en-US" sz="2800" dirty="0" smtClean="0">
                <a:solidFill>
                  <a:srgbClr val="000000"/>
                </a:solidFill>
                <a:cs typeface="Majalla UI"/>
              </a:rPr>
              <a:t>– </a:t>
            </a:r>
            <a:r>
              <a:rPr lang="en-US" sz="2800" b="1" dirty="0" smtClean="0">
                <a:solidFill>
                  <a:srgbClr val="CC0000"/>
                </a:solidFill>
                <a:cs typeface="Majalla UI"/>
              </a:rPr>
              <a:t>Porosity</a:t>
            </a:r>
          </a:p>
          <a:p>
            <a:pPr algn="l" eaLnBrk="1" hangingPunct="1"/>
            <a:r>
              <a:rPr lang="en-US" sz="2800" dirty="0" smtClean="0">
                <a:solidFill>
                  <a:srgbClr val="000000"/>
                </a:solidFill>
                <a:cs typeface="Majalla UI"/>
              </a:rPr>
              <a:t>– </a:t>
            </a:r>
            <a:r>
              <a:rPr lang="en-US" sz="2800" b="1" dirty="0" smtClean="0">
                <a:solidFill>
                  <a:srgbClr val="CC0000"/>
                </a:solidFill>
                <a:cs typeface="Majalla UI"/>
              </a:rPr>
              <a:t>Saturations (water </a:t>
            </a:r>
            <a:r>
              <a:rPr lang="en-US" sz="2800" b="1" dirty="0" err="1" smtClean="0">
                <a:solidFill>
                  <a:srgbClr val="CC0000"/>
                </a:solidFill>
                <a:cs typeface="Majalla UI"/>
              </a:rPr>
              <a:t>Sw</a:t>
            </a:r>
            <a:r>
              <a:rPr lang="en-US" sz="2800" b="1" dirty="0" smtClean="0">
                <a:solidFill>
                  <a:srgbClr val="CC0000"/>
                </a:solidFill>
                <a:cs typeface="Majalla UI"/>
              </a:rPr>
              <a:t>, Oil So, Gas </a:t>
            </a:r>
            <a:r>
              <a:rPr lang="en-US" sz="2800" b="1" dirty="0" err="1" smtClean="0">
                <a:solidFill>
                  <a:srgbClr val="CC0000"/>
                </a:solidFill>
                <a:cs typeface="Majalla UI"/>
              </a:rPr>
              <a:t>Sg</a:t>
            </a:r>
            <a:r>
              <a:rPr lang="en-US" sz="2800" b="1" dirty="0" smtClean="0">
                <a:solidFill>
                  <a:srgbClr val="CC0000"/>
                </a:solidFill>
                <a:cs typeface="Majalla UI"/>
              </a:rPr>
              <a:t>)</a:t>
            </a:r>
          </a:p>
          <a:p>
            <a:pPr algn="l" eaLnBrk="1" hangingPunct="1"/>
            <a:r>
              <a:rPr lang="en-US" sz="2400" dirty="0" smtClean="0">
                <a:solidFill>
                  <a:srgbClr val="000000"/>
                </a:solidFill>
                <a:cs typeface="Majalla UI"/>
              </a:rPr>
              <a:t>– </a:t>
            </a:r>
            <a:r>
              <a:rPr lang="en-US" sz="2400" b="1" dirty="0" smtClean="0">
                <a:solidFill>
                  <a:srgbClr val="CC0000"/>
                </a:solidFill>
                <a:cs typeface="Majalla UI"/>
              </a:rPr>
              <a:t>Permeability</a:t>
            </a:r>
          </a:p>
          <a:p>
            <a:pPr algn="l" eaLnBrk="1" hangingPunct="1"/>
            <a:r>
              <a:rPr lang="en-US" sz="2800" dirty="0" smtClean="0">
                <a:solidFill>
                  <a:srgbClr val="000000"/>
                </a:solidFill>
                <a:cs typeface="Majalla UI"/>
              </a:rPr>
              <a:t>–</a:t>
            </a:r>
            <a:r>
              <a:rPr lang="en-US" sz="2800" b="1" dirty="0" smtClean="0">
                <a:solidFill>
                  <a:srgbClr val="CC0000"/>
                </a:solidFill>
                <a:cs typeface="Majalla UI"/>
              </a:rPr>
              <a:t>Resistivity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876800" y="0"/>
            <a:ext cx="4267200" cy="1524000"/>
          </a:xfrm>
        </p:spPr>
        <p:txBody>
          <a:bodyPr/>
          <a:lstStyle/>
          <a:p>
            <a:pPr eaLnBrk="1" hangingPunct="1"/>
            <a:r>
              <a:rPr lang="en-US" smtClean="0">
                <a:latin typeface="Bookman Old Style" pitchFamily="18" charset="0"/>
                <a:cs typeface="Traditional Arabic" pitchFamily="2" charset="-78"/>
              </a:rPr>
              <a:t>Drilling and Completion</a:t>
            </a:r>
          </a:p>
        </p:txBody>
      </p:sp>
      <p:pic>
        <p:nvPicPr>
          <p:cNvPr id="13315" name="Picture 4" descr="casing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5029200" cy="6858000"/>
          </a:xfrm>
          <a:noFill/>
        </p:spPr>
      </p:pic>
      <p:sp>
        <p:nvSpPr>
          <p:cNvPr id="13316" name="Text Box 3"/>
          <p:cNvSpPr txBox="1">
            <a:spLocks noChangeArrowheads="1"/>
          </p:cNvSpPr>
          <p:nvPr/>
        </p:nvSpPr>
        <p:spPr bwMode="auto">
          <a:xfrm>
            <a:off x="5029200" y="2071688"/>
            <a:ext cx="4114800" cy="43402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l" rtl="0" eaLnBrk="0" hangingPunct="0">
              <a:spcBef>
                <a:spcPct val="20000"/>
              </a:spcBef>
            </a:pPr>
            <a:r>
              <a:rPr kumimoji="1" lang="en-US" sz="3000">
                <a:latin typeface="Tahoma" pitchFamily="34" charset="0"/>
              </a:rPr>
              <a:t>Casing is set to prevent cave-ins and produce fluids. Cement holds it in place and helps prevent corrosion and leaks. </a:t>
            </a:r>
          </a:p>
          <a:p>
            <a:pPr algn="l" rtl="0" eaLnBrk="0" hangingPunct="0">
              <a:spcBef>
                <a:spcPct val="20000"/>
              </a:spcBef>
            </a:pPr>
            <a:r>
              <a:rPr kumimoji="1" lang="en-US" sz="3000">
                <a:latin typeface="Tahoma" pitchFamily="34" charset="0"/>
              </a:rPr>
              <a:t>Well logs are normally run before casing is set.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</TotalTime>
  <Words>1735</Words>
  <Application>Microsoft Office PowerPoint</Application>
  <PresentationFormat>On-screen Show (4:3)</PresentationFormat>
  <Paragraphs>337</Paragraphs>
  <Slides>41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Office Theme</vt:lpstr>
      <vt:lpstr>Subsurface Geology &amp; Well logging</vt:lpstr>
      <vt:lpstr> Lecture 1: An Introduction </vt:lpstr>
      <vt:lpstr>Slide 3</vt:lpstr>
      <vt:lpstr>Slide 4</vt:lpstr>
      <vt:lpstr>Wireline Logging Definition</vt:lpstr>
      <vt:lpstr>HISTORY</vt:lpstr>
      <vt:lpstr>Slide 7</vt:lpstr>
      <vt:lpstr>Basic Rock Properties</vt:lpstr>
      <vt:lpstr>Drilling and Completion</vt:lpstr>
      <vt:lpstr>Slide 10</vt:lpstr>
      <vt:lpstr>Slide 11</vt:lpstr>
      <vt:lpstr>Slide 12</vt:lpstr>
      <vt:lpstr>Slide 13</vt:lpstr>
      <vt:lpstr>Early life of a well</vt:lpstr>
      <vt:lpstr>What does logging mean?</vt:lpstr>
      <vt:lpstr>What does logging mean?</vt:lpstr>
      <vt:lpstr>What does logging mean?</vt:lpstr>
      <vt:lpstr>What does logging mean?</vt:lpstr>
      <vt:lpstr>What does logging mean?</vt:lpstr>
      <vt:lpstr>What does logging mean?</vt:lpstr>
      <vt:lpstr>What does logging mean?</vt:lpstr>
      <vt:lpstr>Invasion</vt:lpstr>
      <vt:lpstr>Invasion</vt:lpstr>
      <vt:lpstr>Invasion</vt:lpstr>
      <vt:lpstr>Depth of invasion and Resolution of log tools.</vt:lpstr>
      <vt:lpstr>Drilling mud</vt:lpstr>
      <vt:lpstr>Functions of the drilling mud:</vt:lpstr>
      <vt:lpstr>Drilling Mud types: - Salt base mud or Salt mud, characterized by low resistivity      mud (Rmf ≈ Rw). -  Fresh mud, or oil base mud, high resistivity ( Rmf &gt; Rw). </vt:lpstr>
      <vt:lpstr>Slide 29</vt:lpstr>
      <vt:lpstr>Borehole Environment:</vt:lpstr>
      <vt:lpstr>Borehole Environment:  1-Invasione zone .     a- Flushed zone.    b- Transition zone.         + annulus zone  2- Uninvaded zone </vt:lpstr>
      <vt:lpstr>Slide 32</vt:lpstr>
      <vt:lpstr>Depth of Investigation</vt:lpstr>
      <vt:lpstr>Slide 34</vt:lpstr>
      <vt:lpstr>Slide 35</vt:lpstr>
      <vt:lpstr>Terms and Symbols Used in Wireline Logging</vt:lpstr>
      <vt:lpstr>Slide 37</vt:lpstr>
      <vt:lpstr>Slide 38</vt:lpstr>
      <vt:lpstr>Slide 39</vt:lpstr>
      <vt:lpstr>Slide 40</vt:lpstr>
      <vt:lpstr>Log Selection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Geology of Iraq</dc:title>
  <dc:creator>hp</dc:creator>
  <cp:lastModifiedBy>muwafaq</cp:lastModifiedBy>
  <cp:revision>18</cp:revision>
  <dcterms:created xsi:type="dcterms:W3CDTF">2006-08-16T00:00:00Z</dcterms:created>
  <dcterms:modified xsi:type="dcterms:W3CDTF">2023-09-30T11:05:06Z</dcterms:modified>
</cp:coreProperties>
</file>